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5" r:id="rId4"/>
    <p:sldId id="276" r:id="rId5"/>
    <p:sldId id="264" r:id="rId6"/>
    <p:sldId id="277" r:id="rId7"/>
    <p:sldId id="271" r:id="rId8"/>
    <p:sldId id="272" r:id="rId9"/>
    <p:sldId id="287" r:id="rId10"/>
    <p:sldId id="278" r:id="rId11"/>
    <p:sldId id="274" r:id="rId12"/>
    <p:sldId id="288" r:id="rId13"/>
    <p:sldId id="27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5"/>
    <p:restoredTop sz="84354"/>
  </p:normalViewPr>
  <p:slideViewPr>
    <p:cSldViewPr snapToGrid="0" snapToObjects="1">
      <p:cViewPr varScale="1">
        <p:scale>
          <a:sx n="107" d="100"/>
          <a:sy n="107" d="100"/>
        </p:scale>
        <p:origin x="1112" y="1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669C3-9ECC-A749-ACB8-89B8C169FF46}" type="datetimeFigureOut">
              <a:rPr kumimoji="1" lang="ko-KR" altLang="en-US" smtClean="0"/>
              <a:t>2019. 7. 22.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F111A-F08B-3044-9028-7833C7CC25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4370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제가 지금까지 </a:t>
            </a:r>
            <a:r>
              <a:rPr kumimoji="1" lang="en-US" altLang="ko-KR" dirty="0" err="1"/>
              <a:t>nlp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word2vec</a:t>
            </a:r>
            <a:r>
              <a:rPr kumimoji="1" lang="ko-KR" altLang="en-US" dirty="0"/>
              <a:t>에 대해 알아봤는데 </a:t>
            </a:r>
            <a:r>
              <a:rPr kumimoji="1" lang="en-US" altLang="ko-KR" dirty="0" err="1"/>
              <a:t>ner</a:t>
            </a:r>
            <a:r>
              <a:rPr kumimoji="1" lang="ko-KR" altLang="en-US" dirty="0"/>
              <a:t>은 인식한 특정 단어가 어떤 개체에 속하는지 알아보기 위한 것 </a:t>
            </a:r>
            <a:endParaRPr kumimoji="1" lang="en-US" altLang="ko-KR" dirty="0"/>
          </a:p>
          <a:p>
            <a:r>
              <a:rPr kumimoji="1" lang="en-US" altLang="ko-KR" dirty="0" err="1"/>
              <a:t>Ner</a:t>
            </a:r>
            <a:r>
              <a:rPr kumimoji="1" lang="ko-KR" altLang="en-US" dirty="0"/>
              <a:t> 로 </a:t>
            </a:r>
            <a:r>
              <a:rPr kumimoji="1" lang="en-US" altLang="ko-KR" dirty="0"/>
              <a:t>resume summary</a:t>
            </a:r>
            <a:r>
              <a:rPr kumimoji="1" lang="ko-KR" altLang="en-US" dirty="0"/>
              <a:t>도 할 수 있고 리뷰 분석에도 쓸 수 있고 신기해서 가져와 봤음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Python</a:t>
            </a:r>
            <a:r>
              <a:rPr kumimoji="1" lang="ko-KR" altLang="en-US" dirty="0"/>
              <a:t>에서 쓸 수 있는 </a:t>
            </a:r>
            <a:r>
              <a:rPr kumimoji="1" lang="en-US" altLang="ko-KR" dirty="0"/>
              <a:t>standard library</a:t>
            </a:r>
          </a:p>
          <a:p>
            <a:r>
              <a:rPr kumimoji="1" lang="ko-KR" altLang="en-US" dirty="0"/>
              <a:t>모델을 어떻게 구성하느냐에 따라 다르겠지만 </a:t>
            </a:r>
            <a:r>
              <a:rPr kumimoji="1" lang="en-US" altLang="ko-KR" dirty="0"/>
              <a:t>word embedding</a:t>
            </a:r>
            <a:r>
              <a:rPr kumimoji="1" lang="ko-KR" altLang="en-US" dirty="0"/>
              <a:t>을 하고 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모델을 구현하여 </a:t>
            </a:r>
            <a:r>
              <a:rPr kumimoji="1" lang="en-US" altLang="ko-KR" dirty="0" err="1"/>
              <a:t>ner</a:t>
            </a:r>
            <a:r>
              <a:rPr kumimoji="1" lang="ko-KR" altLang="en-US" dirty="0"/>
              <a:t>을 하는 추세인 것 같음 논문 </a:t>
            </a:r>
            <a:r>
              <a:rPr kumimoji="1" lang="ko-KR" altLang="en-US" dirty="0" err="1"/>
              <a:t>이해한걸로</a:t>
            </a:r>
            <a:r>
              <a:rPr kumimoji="1" lang="ko-KR" altLang="en-US" dirty="0"/>
              <a:t> 보면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1944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 err="1">
                <a:latin typeface="Lato"/>
              </a:rPr>
              <a:t>Rnn</a:t>
            </a:r>
            <a:r>
              <a:rPr kumimoji="1" lang="ko-KR" altLang="en-US" sz="1200" dirty="0">
                <a:latin typeface="Lato"/>
              </a:rPr>
              <a:t>과 완전 똑같음 근데 저 주황 셀 안에서 일어나는 것이 다른 것 </a:t>
            </a:r>
            <a:endParaRPr kumimoji="1" lang="en-US" altLang="ko-KR" sz="1200" dirty="0">
              <a:latin typeface="Lato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 err="1">
                <a:latin typeface="Lato"/>
              </a:rPr>
              <a:t>Rnn</a:t>
            </a:r>
            <a:r>
              <a:rPr kumimoji="1" lang="ko-KR" altLang="en-US" sz="1200" dirty="0">
                <a:latin typeface="Lato"/>
              </a:rPr>
              <a:t>에 </a:t>
            </a:r>
            <a:r>
              <a:rPr kumimoji="1" lang="en-US" altLang="ko-KR" sz="1200" dirty="0">
                <a:latin typeface="Lato"/>
              </a:rPr>
              <a:t>forget gate</a:t>
            </a:r>
            <a:r>
              <a:rPr kumimoji="1" lang="ko-KR" altLang="en-US" sz="1200" dirty="0" err="1">
                <a:latin typeface="Lato"/>
              </a:rPr>
              <a:t>를</a:t>
            </a:r>
            <a:r>
              <a:rPr kumimoji="1" lang="ko-KR" altLang="en-US" sz="1200" dirty="0">
                <a:latin typeface="Lato"/>
              </a:rPr>
              <a:t> 추가했다고 함</a:t>
            </a:r>
            <a:endParaRPr lang="en-US" altLang="ko-KR" sz="1200" dirty="0">
              <a:latin typeface="Lat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802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논문에서 어떻게 </a:t>
            </a:r>
            <a:r>
              <a:rPr lang="en-US" altLang="ko-KR" dirty="0" err="1"/>
              <a:t>lstm</a:t>
            </a:r>
            <a:r>
              <a:rPr lang="ko-KR" altLang="en-US" dirty="0"/>
              <a:t>을 </a:t>
            </a:r>
            <a:r>
              <a:rPr lang="ko-KR" altLang="en-US" dirty="0" err="1"/>
              <a:t>사용했는지와</a:t>
            </a:r>
            <a:r>
              <a:rPr lang="ko-KR" altLang="en-US" dirty="0"/>
              <a:t> </a:t>
            </a:r>
            <a:r>
              <a:rPr lang="en-US" altLang="ko-KR" dirty="0" err="1"/>
              <a:t>cnn</a:t>
            </a:r>
            <a:r>
              <a:rPr lang="ko-KR" altLang="en-US" dirty="0"/>
              <a:t>을 이용해</a:t>
            </a:r>
            <a:r>
              <a:rPr lang="en-US" altLang="ko-KR" dirty="0"/>
              <a:t> character embedding </a:t>
            </a:r>
            <a:r>
              <a:rPr lang="ko-KR" altLang="en-US" dirty="0"/>
              <a:t>어떻게 했는지</a:t>
            </a:r>
            <a:r>
              <a:rPr lang="en-US" altLang="ko-KR" dirty="0"/>
              <a:t>,</a:t>
            </a:r>
          </a:p>
          <a:p>
            <a:r>
              <a:rPr lang="en-US" dirty="0" err="1"/>
              <a:t>Lstm</a:t>
            </a:r>
            <a:r>
              <a:rPr lang="ko-KR" altLang="en-US" dirty="0"/>
              <a:t>구조에 대해 조금 더 자세히 다뤄볼 </a:t>
            </a:r>
            <a:r>
              <a:rPr lang="ko-KR" altLang="en-US"/>
              <a:t>얘정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8284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제가 지금까지 </a:t>
            </a:r>
            <a:r>
              <a:rPr kumimoji="1" lang="en-US" altLang="ko-KR" dirty="0" err="1"/>
              <a:t>nlp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word2vec</a:t>
            </a:r>
            <a:r>
              <a:rPr kumimoji="1" lang="ko-KR" altLang="en-US" dirty="0"/>
              <a:t>에 대해 알아봤는데 </a:t>
            </a:r>
            <a:r>
              <a:rPr kumimoji="1" lang="en-US" altLang="ko-KR" dirty="0" err="1"/>
              <a:t>ner</a:t>
            </a:r>
            <a:r>
              <a:rPr kumimoji="1" lang="ko-KR" altLang="en-US" dirty="0"/>
              <a:t>은 인식한 특정 단어가 어떤 개체에 속하는지 알아보기 위한 것 </a:t>
            </a:r>
            <a:endParaRPr kumimoji="1" lang="en-US" altLang="ko-KR" dirty="0"/>
          </a:p>
          <a:p>
            <a:r>
              <a:rPr kumimoji="1" lang="en-US" altLang="ko-KR" dirty="0" err="1"/>
              <a:t>Ner</a:t>
            </a:r>
            <a:r>
              <a:rPr kumimoji="1" lang="ko-KR" altLang="en-US" dirty="0"/>
              <a:t> 로 </a:t>
            </a:r>
            <a:r>
              <a:rPr kumimoji="1" lang="en-US" altLang="ko-KR" dirty="0"/>
              <a:t>resume summary</a:t>
            </a:r>
            <a:r>
              <a:rPr kumimoji="1" lang="ko-KR" altLang="en-US" dirty="0"/>
              <a:t>도 할 수 있고 리뷰 분석에도 쓸 수 있고 신기해서 가져와 봤음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Python</a:t>
            </a:r>
            <a:r>
              <a:rPr kumimoji="1" lang="ko-KR" altLang="en-US" dirty="0"/>
              <a:t>에서 쓸 수 있는 </a:t>
            </a:r>
            <a:r>
              <a:rPr kumimoji="1" lang="en-US" altLang="ko-KR" dirty="0"/>
              <a:t>standard library</a:t>
            </a:r>
          </a:p>
          <a:p>
            <a:r>
              <a:rPr kumimoji="1" lang="ko-KR" altLang="en-US" dirty="0"/>
              <a:t>근데 </a:t>
            </a:r>
            <a:r>
              <a:rPr kumimoji="1" lang="en-US" altLang="ko-KR" dirty="0" err="1"/>
              <a:t>hayeon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해서 해봤는데 </a:t>
            </a:r>
            <a:r>
              <a:rPr kumimoji="1" lang="en-US" altLang="ko-KR" dirty="0" err="1"/>
              <a:t>nnp</a:t>
            </a:r>
            <a:r>
              <a:rPr kumimoji="1" lang="ko-KR" altLang="en-US" dirty="0"/>
              <a:t>인 것은 인식을 하는데 </a:t>
            </a:r>
            <a:r>
              <a:rPr kumimoji="1" lang="en-US" altLang="ko-KR" dirty="0"/>
              <a:t>person</a:t>
            </a:r>
            <a:r>
              <a:rPr kumimoji="1" lang="ko-KR" altLang="en-US" dirty="0"/>
              <a:t>이라고 인식은 안하네</a:t>
            </a:r>
            <a:r>
              <a:rPr kumimoji="1" lang="en-US" altLang="ko-KR" dirty="0"/>
              <a:t>…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2686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Nltk</a:t>
            </a:r>
            <a:r>
              <a:rPr lang="en-US" dirty="0"/>
              <a:t> </a:t>
            </a:r>
            <a:r>
              <a:rPr lang="ko-KR" altLang="en-US" dirty="0"/>
              <a:t>로 해 본 다른 예제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3150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Lato"/>
              </a:rPr>
              <a:t>\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Pooling </a:t>
            </a:r>
            <a:r>
              <a:rPr lang="ko-KR" altLang="en-US" sz="1200" dirty="0"/>
              <a:t>하는 이유</a:t>
            </a:r>
            <a:r>
              <a:rPr lang="en-US" altLang="ko-KR" sz="1200" dirty="0"/>
              <a:t>:</a:t>
            </a:r>
            <a:r>
              <a:rPr lang="ko-KR" altLang="en-US" sz="1200" dirty="0"/>
              <a:t> 고정된 문장의 </a:t>
            </a:r>
            <a:r>
              <a:rPr lang="en-US" altLang="ko-KR" sz="1200" dirty="0"/>
              <a:t>output</a:t>
            </a:r>
            <a:r>
              <a:rPr lang="ko-KR" altLang="en-US" sz="1200" dirty="0"/>
              <a:t> </a:t>
            </a:r>
            <a:r>
              <a:rPr lang="en-US" altLang="ko-KR" sz="1200" dirty="0"/>
              <a:t>dimension </a:t>
            </a:r>
            <a:r>
              <a:rPr lang="ko-KR" altLang="en-US" sz="1200" dirty="0"/>
              <a:t>을 가지기 위해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그래서 </a:t>
            </a:r>
            <a:r>
              <a:rPr lang="ko-KR" altLang="en-US" sz="1200" dirty="0" err="1"/>
              <a:t>임베딩된</a:t>
            </a:r>
            <a:r>
              <a:rPr lang="ko-KR" altLang="en-US" sz="1200" dirty="0"/>
              <a:t> 단어나 문자가 행렬의 각 행을 이루는 것</a:t>
            </a:r>
            <a:r>
              <a:rPr lang="en-US" altLang="ko-KR" sz="1200" dirty="0"/>
              <a:t>!!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왼쪽의 </a:t>
            </a:r>
            <a:r>
              <a:rPr lang="ko-KR" altLang="en-US" sz="1200" dirty="0" err="1"/>
              <a:t>아키텍쳐는</a:t>
            </a:r>
            <a:r>
              <a:rPr lang="ko-KR" altLang="en-US" sz="1200" dirty="0"/>
              <a:t> </a:t>
            </a:r>
            <a:r>
              <a:rPr lang="en-US" altLang="ko-KR" sz="1200" dirty="0"/>
              <a:t>character embedding</a:t>
            </a:r>
            <a:r>
              <a:rPr lang="ko-KR" altLang="en-US" sz="1200" dirty="0"/>
              <a:t>의 예시임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Cnn</a:t>
            </a:r>
            <a:r>
              <a:rPr lang="ko-KR" altLang="en-US" sz="1200" dirty="0"/>
              <a:t>은 주변 문맥을 파악하여 문장의 지역적 정보를 보존할 수 있음 저 </a:t>
            </a:r>
            <a:r>
              <a:rPr lang="en-US" altLang="ko-KR" sz="1200" dirty="0"/>
              <a:t>convolved feature</a:t>
            </a:r>
            <a:r>
              <a:rPr lang="ko-KR" altLang="en-US" sz="1200" dirty="0"/>
              <a:t>만 봐도 필터를 움직이면서 값을 계산한 거니까 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당연히 주변 정보가 들어가게 되는 것</a:t>
            </a:r>
            <a:r>
              <a:rPr lang="en-US" altLang="ko-KR" sz="1200" dirty="0"/>
              <a:t>. </a:t>
            </a:r>
            <a:r>
              <a:rPr lang="ko-KR" altLang="en-US" sz="1200" dirty="0"/>
              <a:t>그래서 결국 단어나 표현의 등장 순서를 학습에 반영하는 </a:t>
            </a:r>
            <a:r>
              <a:rPr lang="ko-KR" altLang="en-US" sz="1200" dirty="0" err="1"/>
              <a:t>아키텍쳐임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Sentence classification</a:t>
            </a:r>
            <a:r>
              <a:rPr lang="ko-KR" altLang="en-US" sz="1200" dirty="0"/>
              <a:t>논문의 예시</a:t>
            </a:r>
            <a:r>
              <a:rPr lang="en-US" altLang="ko-KR" sz="1200" dirty="0"/>
              <a:t>:</a:t>
            </a:r>
            <a:endParaRPr lang="en-US" sz="1200" dirty="0"/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논문은 영화 리뷰 사이트에 게시된 댓글과 평점 정보를 이용해 각 리뷰가 긍정인지 부정인지 분류하는 모델을 만들고자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했음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단어로 이뤄진 리뷰 문장을 각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단어별로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행벡터로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word embedding(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이미 되어 있는 것을 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)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크기를 가진 필터들로 필터의 개수만큼의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만들고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Max-pooling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과정을 거쳐 클래스 개수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긍정 혹은 부정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만큼의 스코어를 출력하는 네트워크 구조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아래 사이트를 들어가면 문장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분류기를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설명이랑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코드가 있는데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어떻게 돌아가고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어떤 식으로 해서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응용할 수 있는지를 볼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수있음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참고할 수 있을만한 사이트라는 것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 생각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7525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논문에서 </a:t>
            </a:r>
            <a:r>
              <a:rPr kumimoji="1" lang="en-US" altLang="ko-KR" dirty="0"/>
              <a:t>character embedding</a:t>
            </a:r>
            <a:r>
              <a:rPr kumimoji="1" lang="ko-KR" altLang="en-US" dirty="0"/>
              <a:t>하기 위해 따로 </a:t>
            </a:r>
            <a:r>
              <a:rPr kumimoji="1" lang="en-US" altLang="ko-KR" dirty="0" err="1"/>
              <a:t>cnn</a:t>
            </a:r>
            <a:r>
              <a:rPr kumimoji="1" lang="ko-KR" altLang="en-US" dirty="0"/>
              <a:t>을 구현했고 </a:t>
            </a:r>
            <a:r>
              <a:rPr kumimoji="1" lang="en-US" altLang="ko-KR" dirty="0"/>
              <a:t>character embedding</a:t>
            </a:r>
            <a:r>
              <a:rPr kumimoji="1" lang="ko-KR" altLang="en-US" dirty="0"/>
              <a:t>에 대해 얘기하시는 걸 듣고</a:t>
            </a:r>
            <a:endParaRPr kumimoji="1" lang="en-US" altLang="ko-KR" dirty="0"/>
          </a:p>
          <a:p>
            <a:r>
              <a:rPr kumimoji="1" lang="ko-KR" altLang="en-US" dirty="0"/>
              <a:t>한번 왜 </a:t>
            </a:r>
            <a:r>
              <a:rPr kumimoji="1" lang="en-US" altLang="ko-KR" dirty="0"/>
              <a:t>character embedding</a:t>
            </a:r>
            <a:r>
              <a:rPr kumimoji="1" lang="ko-KR" altLang="en-US" dirty="0"/>
              <a:t>을 하며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cnn</a:t>
            </a:r>
            <a:r>
              <a:rPr kumimoji="1" lang="ko-KR" altLang="en-US" dirty="0"/>
              <a:t>을 쓰는지 </a:t>
            </a:r>
            <a:r>
              <a:rPr kumimoji="1" lang="ko-KR" altLang="en-US" dirty="0" err="1"/>
              <a:t>생각해봄</a:t>
            </a:r>
            <a:endParaRPr kumimoji="1" lang="en-US" altLang="ko-KR" dirty="0"/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endParaRPr kumimoji="1" lang="en-US" altLang="ko-KR" dirty="0"/>
          </a:p>
          <a:p>
            <a:r>
              <a:rPr kumimoji="1" lang="ko-KR" altLang="en-US" dirty="0"/>
              <a:t>일단 </a:t>
            </a:r>
            <a:r>
              <a:rPr kumimoji="1" lang="en-US" altLang="ko-KR" dirty="0"/>
              <a:t>word2vec</a:t>
            </a:r>
            <a:r>
              <a:rPr kumimoji="1" lang="ko-KR" altLang="en-US" dirty="0"/>
              <a:t>하는 이유는 즉 워드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하는 이유는 단어가 등장하고 그 관계를 나타내고 나중에 나왔을 때 이용하기 위한 학습</a:t>
            </a:r>
            <a:r>
              <a:rPr kumimoji="1" lang="en-US" altLang="ko-KR" dirty="0"/>
              <a:t> </a:t>
            </a:r>
            <a:r>
              <a:rPr kumimoji="1" lang="ko-KR" altLang="en-US" dirty="0"/>
              <a:t>같은 것이라고 이해함</a:t>
            </a:r>
            <a:endParaRPr kumimoji="1" lang="en-US" altLang="ko-KR" dirty="0"/>
          </a:p>
          <a:p>
            <a:r>
              <a:rPr kumimoji="1" lang="ko-KR" altLang="en-US" dirty="0"/>
              <a:t>근데 그 </a:t>
            </a:r>
            <a:r>
              <a:rPr kumimoji="1" lang="en-US" altLang="ko-KR" dirty="0"/>
              <a:t>word</a:t>
            </a:r>
            <a:r>
              <a:rPr kumimoji="1" lang="ko-KR" altLang="en-US" dirty="0"/>
              <a:t>들을 </a:t>
            </a:r>
            <a:r>
              <a:rPr kumimoji="1" lang="ko-KR" altLang="en-US" dirty="0" err="1"/>
              <a:t>임베딩하는데</a:t>
            </a:r>
            <a:r>
              <a:rPr kumimoji="1" lang="ko-KR" altLang="en-US" dirty="0"/>
              <a:t> 사람이 만든 글에서는 오류가 있을 수 </a:t>
            </a:r>
            <a:r>
              <a:rPr kumimoji="1" lang="ko-KR" altLang="en-US" dirty="0" err="1"/>
              <a:t>잇음</a:t>
            </a:r>
            <a:r>
              <a:rPr kumimoji="1" lang="ko-KR" altLang="en-US" dirty="0"/>
              <a:t> 위의 예제처럼</a:t>
            </a:r>
            <a:r>
              <a:rPr kumimoji="1" lang="en-US" altLang="ko-KR" dirty="0"/>
              <a:t>. (</a:t>
            </a:r>
            <a:r>
              <a:rPr kumimoji="1" lang="ko-KR" altLang="en-US" dirty="0"/>
              <a:t>영화 리뷰의 예제임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저 단어들은 결국 한 단어를 나타내는데</a:t>
            </a:r>
            <a:r>
              <a:rPr kumimoji="1" lang="en-US" altLang="ko-KR" dirty="0"/>
              <a:t>: </a:t>
            </a:r>
            <a:r>
              <a:rPr kumimoji="1" lang="en-US" altLang="ko-KR" dirty="0" err="1"/>
              <a:t>tarantino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 다른 오타들까지도 모두 </a:t>
            </a:r>
            <a:r>
              <a:rPr kumimoji="1" lang="en-US" altLang="ko-KR" dirty="0" err="1"/>
              <a:t>tarantino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나타내는 것이라고 이해하는 것이 필요함</a:t>
            </a:r>
            <a:endParaRPr kumimoji="1" lang="en-US" altLang="ko-KR" dirty="0"/>
          </a:p>
          <a:p>
            <a:r>
              <a:rPr kumimoji="1" lang="en-US" altLang="ko-KR" dirty="0"/>
              <a:t>!!!!!</a:t>
            </a:r>
            <a:r>
              <a:rPr kumimoji="1" lang="ko-KR" altLang="en-US" dirty="0"/>
              <a:t>딱 저렇게 </a:t>
            </a:r>
            <a:r>
              <a:rPr kumimoji="1" lang="ko-KR" altLang="en-US" dirty="0" err="1"/>
              <a:t>말한게</a:t>
            </a:r>
            <a:r>
              <a:rPr kumimoji="1" lang="ko-KR" altLang="en-US" dirty="0"/>
              <a:t> 너무 </a:t>
            </a:r>
            <a:r>
              <a:rPr kumimoji="1" lang="ko-KR" altLang="en-US" dirty="0" err="1"/>
              <a:t>와닿아서</a:t>
            </a:r>
            <a:r>
              <a:rPr kumimoji="1" lang="ko-KR" altLang="en-US" dirty="0"/>
              <a:t> 그냥 가져와 봄 즉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그래서 </a:t>
            </a:r>
            <a:r>
              <a:rPr kumimoji="1" lang="en-US" altLang="ko-KR" dirty="0">
                <a:sym typeface="Wingdings" pitchFamily="2" charset="2"/>
              </a:rPr>
              <a:t>  similarly spelled word</a:t>
            </a:r>
            <a:r>
              <a:rPr kumimoji="1" lang="ko-KR" altLang="en-US" dirty="0">
                <a:sym typeface="Wingdings" pitchFamily="2" charset="2"/>
              </a:rPr>
              <a:t>에서 </a:t>
            </a:r>
            <a:r>
              <a:rPr kumimoji="1" lang="en-US" altLang="ko-KR" dirty="0">
                <a:sym typeface="Wingdings" pitchFamily="2" charset="2"/>
              </a:rPr>
              <a:t>similar vector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연결하고 결국 </a:t>
            </a:r>
            <a:r>
              <a:rPr kumimoji="1" lang="en-US" altLang="ko-KR" dirty="0">
                <a:sym typeface="Wingdings" pitchFamily="2" charset="2"/>
              </a:rPr>
              <a:t>create word embedding</a:t>
            </a:r>
            <a:r>
              <a:rPr kumimoji="1" lang="ko-KR" altLang="en-US" dirty="0">
                <a:sym typeface="Wingdings" pitchFamily="2" charset="2"/>
              </a:rPr>
              <a:t>할 수 있도록 함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추가로 </a:t>
            </a:r>
            <a:r>
              <a:rPr kumimoji="1" lang="en-US" altLang="ko-KR" dirty="0" err="1">
                <a:sym typeface="Wingdings" pitchFamily="2" charset="2"/>
              </a:rPr>
              <a:t>Skilful</a:t>
            </a:r>
            <a:r>
              <a:rPr kumimoji="1" lang="en-US" altLang="ko-KR" dirty="0">
                <a:sym typeface="Wingdings" pitchFamily="2" charset="2"/>
              </a:rPr>
              <a:t>, skillfully </a:t>
            </a:r>
            <a:r>
              <a:rPr kumimoji="1" lang="ko-KR" altLang="en-US" dirty="0">
                <a:sym typeface="Wingdings" pitchFamily="2" charset="2"/>
              </a:rPr>
              <a:t>같이 </a:t>
            </a:r>
            <a:r>
              <a:rPr kumimoji="1" lang="en-US" altLang="ko-KR" dirty="0" err="1">
                <a:sym typeface="Wingdings" pitchFamily="2" charset="2"/>
              </a:rPr>
              <a:t>subword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우리말의 예를 들자면 </a:t>
            </a:r>
            <a:r>
              <a:rPr kumimoji="1" lang="ko-KR" altLang="en-US" dirty="0" err="1">
                <a:sym typeface="Wingdings" pitchFamily="2" charset="2"/>
              </a:rPr>
              <a:t>형태도에</a:t>
            </a:r>
            <a:r>
              <a:rPr kumimoji="1" lang="ko-KR" altLang="en-US" dirty="0">
                <a:sym typeface="Wingdings" pitchFamily="2" charset="2"/>
              </a:rPr>
              <a:t> 대한 인식</a:t>
            </a:r>
            <a:r>
              <a:rPr kumimoji="1" lang="en-US" altLang="ko-KR" dirty="0">
                <a:sym typeface="Wingdings" pitchFamily="2" charset="2"/>
              </a:rPr>
              <a:t>? </a:t>
            </a:r>
            <a:r>
              <a:rPr kumimoji="1" lang="ko-KR" altLang="en-US" dirty="0">
                <a:sym typeface="Wingdings" pitchFamily="2" charset="2"/>
              </a:rPr>
              <a:t>같은 것도 </a:t>
            </a:r>
            <a:r>
              <a:rPr kumimoji="1" lang="ko-KR" altLang="en-US" dirty="0" err="1">
                <a:sym typeface="Wingdings" pitchFamily="2" charset="2"/>
              </a:rPr>
              <a:t>해줄수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잇음</a:t>
            </a:r>
            <a:r>
              <a:rPr kumimoji="1" lang="ko-KR" altLang="en-US" dirty="0">
                <a:sym typeface="Wingdings" pitchFamily="2" charset="2"/>
              </a:rPr>
              <a:t> 그 논문이 저 위에 것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참고로 저 위에 논문은 </a:t>
            </a:r>
            <a:r>
              <a:rPr kumimoji="1" lang="en-US" altLang="ko-KR" dirty="0" err="1">
                <a:sym typeface="Wingdings" pitchFamily="2" charset="2"/>
              </a:rPr>
              <a:t>cnn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output</a:t>
            </a:r>
            <a:r>
              <a:rPr kumimoji="1" lang="ko-KR" altLang="en-US" dirty="0">
                <a:sym typeface="Wingdings" pitchFamily="2" charset="2"/>
              </a:rPr>
              <a:t>이 </a:t>
            </a:r>
            <a:r>
              <a:rPr kumimoji="1" lang="en-US" altLang="ko-KR" dirty="0" err="1">
                <a:sym typeface="Wingdings" pitchFamily="2" charset="2"/>
              </a:rPr>
              <a:t>lstm</a:t>
            </a:r>
            <a:r>
              <a:rPr kumimoji="1" lang="ko-KR" altLang="en-US" dirty="0" err="1">
                <a:sym typeface="Wingdings" pitchFamily="2" charset="2"/>
              </a:rPr>
              <a:t>으로</a:t>
            </a:r>
            <a:r>
              <a:rPr kumimoji="1" lang="ko-KR" altLang="en-US" dirty="0">
                <a:sym typeface="Wingdings" pitchFamily="2" charset="2"/>
              </a:rPr>
              <a:t> 들어간다는 점에서 앞서 </a:t>
            </a:r>
            <a:r>
              <a:rPr kumimoji="1" lang="en-US" altLang="ko-KR" dirty="0" err="1">
                <a:sym typeface="Wingdings" pitchFamily="2" charset="2"/>
              </a:rPr>
              <a:t>ner</a:t>
            </a:r>
            <a:r>
              <a:rPr kumimoji="1" lang="en-US" altLang="ko-KR" dirty="0">
                <a:sym typeface="Wingdings" pitchFamily="2" charset="2"/>
              </a:rPr>
              <a:t> </a:t>
            </a:r>
            <a:r>
              <a:rPr kumimoji="1" lang="ko-KR" altLang="en-US" dirty="0">
                <a:sym typeface="Wingdings" pitchFamily="2" charset="2"/>
              </a:rPr>
              <a:t>세미나 진행했을 때 발표했던 논문의 아이디어와 비슷한 것 같음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자세히는 안보고 소개 정도만 읽었음 결국 </a:t>
            </a:r>
            <a:r>
              <a:rPr kumimoji="1" lang="ko-KR" altLang="en-US" dirty="0" err="1">
                <a:sym typeface="Wingdings" pitchFamily="2" charset="2"/>
              </a:rPr>
              <a:t>파라미터를</a:t>
            </a:r>
            <a:r>
              <a:rPr kumimoji="1" lang="ko-KR" altLang="en-US" dirty="0">
                <a:sym typeface="Wingdings" pitchFamily="2" charset="2"/>
              </a:rPr>
              <a:t> 얼마나 더 적게 튜닝하여 더 좋은 결과를 만들어내냐 라는 것을 연구한 것 같은데 자세히는 확실하지 않음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r>
              <a:rPr kumimoji="1" lang="ko-KR" altLang="en-US" dirty="0">
                <a:sym typeface="Wingdings" pitchFamily="2" charset="2"/>
              </a:rPr>
              <a:t>그리고 </a:t>
            </a:r>
            <a:r>
              <a:rPr kumimoji="1" lang="en-US" altLang="ko-KR" dirty="0">
                <a:sym typeface="Wingdings" pitchFamily="2" charset="2"/>
              </a:rPr>
              <a:t>chars2vec model</a:t>
            </a:r>
            <a:r>
              <a:rPr kumimoji="1" lang="ko-KR" altLang="en-US" dirty="0">
                <a:sym typeface="Wingdings" pitchFamily="2" charset="2"/>
              </a:rPr>
              <a:t>도 간단하게 </a:t>
            </a:r>
            <a:r>
              <a:rPr kumimoji="1" lang="en-US" altLang="ko-KR" dirty="0">
                <a:sym typeface="Wingdings" pitchFamily="2" charset="2"/>
              </a:rPr>
              <a:t>install </a:t>
            </a:r>
            <a:r>
              <a:rPr kumimoji="1" lang="ko-KR" altLang="en-US" dirty="0">
                <a:sym typeface="Wingdings" pitchFamily="2" charset="2"/>
              </a:rPr>
              <a:t>해서 쓸 수 있다고 함 자세히는 </a:t>
            </a:r>
            <a:r>
              <a:rPr kumimoji="1" lang="ko-KR" altLang="en-US" dirty="0" err="1">
                <a:sym typeface="Wingdings" pitchFamily="2" charset="2"/>
              </a:rPr>
              <a:t>안봄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아무튼 이러한 이유로 </a:t>
            </a:r>
            <a:r>
              <a:rPr kumimoji="1" lang="en-US" altLang="ko-KR" dirty="0"/>
              <a:t>character embedding</a:t>
            </a:r>
            <a:r>
              <a:rPr kumimoji="1" lang="ko-KR" altLang="en-US" dirty="0"/>
              <a:t>을 하는 것 같고 </a:t>
            </a:r>
            <a:endParaRPr kumimoji="1" lang="en-US" altLang="ko-KR" dirty="0"/>
          </a:p>
          <a:p>
            <a:r>
              <a:rPr kumimoji="1" lang="ko-KR" altLang="en-US" dirty="0"/>
              <a:t>오른쪽의 두 논문은 제대로 읽은 것은 아니지만 </a:t>
            </a:r>
            <a:r>
              <a:rPr kumimoji="1" lang="en-US" altLang="ko-KR" dirty="0" err="1"/>
              <a:t>nlp</a:t>
            </a:r>
            <a:r>
              <a:rPr kumimoji="1" lang="en-US" altLang="ko-KR" dirty="0"/>
              <a:t>, text classification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character</a:t>
            </a:r>
            <a:r>
              <a:rPr kumimoji="1" lang="ko-KR" altLang="en-US" dirty="0"/>
              <a:t> 단위의</a:t>
            </a:r>
            <a:r>
              <a:rPr kumimoji="1" lang="en-US" altLang="ko-KR" dirty="0"/>
              <a:t> process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한 논문이라고 함</a:t>
            </a:r>
            <a:endParaRPr kumimoji="1"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4243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Lato"/>
              </a:rPr>
              <a:t>저렇게</a:t>
            </a:r>
            <a:r>
              <a:rPr lang="en-US" altLang="ko-KR" sz="1200" dirty="0" err="1">
                <a:latin typeface="Lato"/>
              </a:rPr>
              <a:t>cnn</a:t>
            </a:r>
            <a:r>
              <a:rPr lang="en-US" altLang="ko-KR" sz="1200" dirty="0">
                <a:latin typeface="Lato"/>
              </a:rPr>
              <a:t> </a:t>
            </a:r>
            <a:r>
              <a:rPr lang="ko-KR" altLang="en-US" sz="1200" dirty="0">
                <a:latin typeface="Lato"/>
              </a:rPr>
              <a:t>을 위한 </a:t>
            </a:r>
            <a:r>
              <a:rPr lang="ko-KR" altLang="en-US" sz="1200" dirty="0" err="1">
                <a:latin typeface="Lato"/>
              </a:rPr>
              <a:t>하이퍼파리미터를</a:t>
            </a:r>
            <a:r>
              <a:rPr lang="ko-KR" altLang="en-US" sz="1200" dirty="0">
                <a:latin typeface="Lato"/>
              </a:rPr>
              <a:t> 조정할 수 있고 결론적으로 </a:t>
            </a:r>
            <a:r>
              <a:rPr lang="en-US" altLang="ko-KR" sz="1200" dirty="0">
                <a:latin typeface="Lato"/>
              </a:rPr>
              <a:t>~~~</a:t>
            </a:r>
            <a:r>
              <a:rPr lang="ko-KR" altLang="en-US" sz="1200" dirty="0">
                <a:latin typeface="Lato"/>
              </a:rPr>
              <a:t>하다는 것</a:t>
            </a:r>
            <a:endParaRPr lang="en-US" altLang="ko-KR" sz="1200" dirty="0">
              <a:latin typeface="Lato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Lato"/>
            </a:endParaRPr>
          </a:p>
          <a:p>
            <a:r>
              <a:rPr kumimoji="1" lang="ko-KR" altLang="en-US" dirty="0"/>
              <a:t>그런데 문제</a:t>
            </a:r>
            <a:r>
              <a:rPr kumimoji="1" lang="en-US" altLang="ko-KR" dirty="0"/>
              <a:t>!!</a:t>
            </a:r>
          </a:p>
          <a:p>
            <a:r>
              <a:rPr kumimoji="1" lang="ko-KR" altLang="en-US" dirty="0"/>
              <a:t>순차적 정보를 보존하는 것이 필요한데 구조적으로 </a:t>
            </a:r>
            <a:r>
              <a:rPr kumimoji="1" lang="en-US" altLang="ko-KR" dirty="0" err="1"/>
              <a:t>cnn</a:t>
            </a:r>
            <a:r>
              <a:rPr kumimoji="1" lang="ko-KR" altLang="en-US" dirty="0"/>
              <a:t>은 잘 맞지 않음</a:t>
            </a:r>
            <a:endParaRPr kumimoji="1" lang="en-US" altLang="ko-KR" dirty="0"/>
          </a:p>
          <a:p>
            <a:r>
              <a:rPr kumimoji="1" lang="ko-KR" altLang="en-US" dirty="0"/>
              <a:t>그래서 단어가 근처에 등장하는 단어들이 </a:t>
            </a:r>
            <a:r>
              <a:rPr kumimoji="1" lang="ko-KR" altLang="en-US" dirty="0" err="1"/>
              <a:t>관련있는지는</a:t>
            </a:r>
            <a:r>
              <a:rPr kumimoji="1" lang="ko-KR" altLang="en-US" dirty="0"/>
              <a:t> 볼 수 있는데</a:t>
            </a:r>
            <a:endParaRPr kumimoji="1" lang="en-US" altLang="ko-KR" dirty="0"/>
          </a:p>
          <a:p>
            <a:r>
              <a:rPr kumimoji="1" lang="ko-KR" altLang="en-US" dirty="0"/>
              <a:t>문제는 근처에 등장한다고 해서 그게 </a:t>
            </a:r>
            <a:r>
              <a:rPr kumimoji="1" lang="ko-KR" altLang="en-US" dirty="0" err="1"/>
              <a:t>관련있는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단어냐는</a:t>
            </a:r>
            <a:r>
              <a:rPr kumimoji="1" lang="ko-KR" altLang="en-US" dirty="0"/>
              <a:t> 의심 같은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6149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Lato"/>
              </a:rPr>
              <a:t>시간에 따른 변화 예측</a:t>
            </a:r>
            <a:endParaRPr lang="en-US" altLang="ko-KR" sz="1200" dirty="0">
              <a:latin typeface="Lato"/>
            </a:endParaRPr>
          </a:p>
          <a:p>
            <a:endParaRPr kumimoji="1" lang="en-US" altLang="ko-KR" dirty="0"/>
          </a:p>
          <a:p>
            <a:r>
              <a:rPr kumimoji="1" lang="ko-KR" altLang="en-US" dirty="0" err="1"/>
              <a:t>기본구조가</a:t>
            </a:r>
            <a:r>
              <a:rPr kumimoji="1" lang="ko-KR" altLang="en-US" dirty="0"/>
              <a:t> 있고</a:t>
            </a:r>
            <a:endParaRPr kumimoji="1" lang="en-US" altLang="ko-KR" dirty="0"/>
          </a:p>
          <a:p>
            <a:r>
              <a:rPr kumimoji="1" lang="ko-KR" altLang="en-US" dirty="0"/>
              <a:t>사진 설명</a:t>
            </a:r>
            <a:r>
              <a:rPr kumimoji="1" lang="en-US" altLang="ko-KR" dirty="0"/>
              <a:t>: </a:t>
            </a:r>
            <a:r>
              <a:rPr kumimoji="1" lang="ko-KR" altLang="en-US" dirty="0"/>
              <a:t>사진 </a:t>
            </a:r>
            <a:r>
              <a:rPr kumimoji="1" lang="en-US" altLang="ko-KR" dirty="0"/>
              <a:t>-&gt; </a:t>
            </a:r>
            <a:r>
              <a:rPr kumimoji="1" lang="ko-KR" altLang="en-US" dirty="0"/>
              <a:t>단어들</a:t>
            </a:r>
            <a:endParaRPr kumimoji="1" lang="en-US" altLang="ko-KR" dirty="0"/>
          </a:p>
          <a:p>
            <a:r>
              <a:rPr kumimoji="1" lang="ko-KR" altLang="en-US" dirty="0" err="1"/>
              <a:t>감성분석</a:t>
            </a:r>
            <a:r>
              <a:rPr kumimoji="1" lang="en-US" altLang="ko-KR" dirty="0"/>
              <a:t>: </a:t>
            </a:r>
            <a:r>
              <a:rPr kumimoji="1" lang="ko-KR" altLang="en-US" dirty="0"/>
              <a:t>단어들 </a:t>
            </a:r>
            <a:r>
              <a:rPr kumimoji="1" lang="en-US" altLang="ko-KR" dirty="0"/>
              <a:t>-&gt; </a:t>
            </a:r>
            <a:r>
              <a:rPr kumimoji="1" lang="ko-KR" altLang="en-US" dirty="0" err="1"/>
              <a:t>감성전수</a:t>
            </a:r>
            <a:r>
              <a:rPr kumimoji="1" lang="en-US" altLang="ko-KR" dirty="0"/>
              <a:t>(</a:t>
            </a:r>
            <a:r>
              <a:rPr kumimoji="1" lang="ko-KR" altLang="en-US" dirty="0"/>
              <a:t>많은 것을 넣고 하나의 겨로가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 err="1"/>
              <a:t>Ner</a:t>
            </a:r>
            <a:r>
              <a:rPr kumimoji="1" lang="en-US" altLang="ko-KR" dirty="0"/>
              <a:t>, </a:t>
            </a:r>
            <a:r>
              <a:rPr kumimoji="1" lang="ko-KR" altLang="en-US" dirty="0"/>
              <a:t>번역</a:t>
            </a:r>
            <a:r>
              <a:rPr kumimoji="1" lang="en-US" altLang="ko-KR" dirty="0"/>
              <a:t>: </a:t>
            </a:r>
            <a:r>
              <a:rPr kumimoji="1" lang="ko-KR" altLang="en-US" dirty="0"/>
              <a:t>단어들을 넣고 단어들이 나오는 것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381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Lato"/>
              </a:rPr>
              <a:t>t-1</a:t>
            </a:r>
            <a:r>
              <a:rPr lang="ko-KR" altLang="en-US" sz="1200" dirty="0">
                <a:latin typeface="Lato"/>
              </a:rPr>
              <a:t>의 시간에 들어왔던 입력의 아웃풋이 </a:t>
            </a:r>
            <a:r>
              <a:rPr lang="en-US" altLang="ko-KR" sz="1200" dirty="0">
                <a:latin typeface="Lato"/>
              </a:rPr>
              <a:t>t</a:t>
            </a:r>
            <a:r>
              <a:rPr lang="ko-KR" altLang="en-US" sz="1200" dirty="0">
                <a:latin typeface="Lato"/>
              </a:rPr>
              <a:t>의 시간에 들어온 입력에 영향을 주는 것 </a:t>
            </a:r>
            <a:endParaRPr lang="en-US" altLang="ko-KR" sz="1200" dirty="0">
              <a:latin typeface="Lato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그림에서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xt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시점의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입력값이며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시점의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스테이트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state)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나타낸다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계산은 다음 식과 같다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Lato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Lato"/>
            </a:endParaRPr>
          </a:p>
          <a:p>
            <a:r>
              <a:rPr lang="en-US" dirty="0"/>
              <a:t>Embedding </a:t>
            </a:r>
            <a:r>
              <a:rPr lang="ko-KR" altLang="en-US" dirty="0"/>
              <a:t>된 </a:t>
            </a:r>
            <a:r>
              <a:rPr lang="en-US" altLang="ko-KR" dirty="0"/>
              <a:t>word</a:t>
            </a:r>
            <a:r>
              <a:rPr lang="ko-KR" altLang="en-US" dirty="0"/>
              <a:t>들이 </a:t>
            </a:r>
            <a:r>
              <a:rPr lang="en-US" altLang="ko-KR" dirty="0"/>
              <a:t>input</a:t>
            </a:r>
            <a:r>
              <a:rPr lang="ko-KR" altLang="en-US" dirty="0" err="1"/>
              <a:t>으로</a:t>
            </a:r>
            <a:r>
              <a:rPr lang="ko-KR" altLang="en-US" dirty="0"/>
              <a:t> 해서 </a:t>
            </a:r>
            <a:r>
              <a:rPr lang="en-US" altLang="ko-KR" dirty="0"/>
              <a:t>words</a:t>
            </a:r>
            <a:r>
              <a:rPr lang="ko-KR" altLang="en-US" dirty="0"/>
              <a:t>들 간의 관계 같은 것을 파악함</a:t>
            </a:r>
            <a:endParaRPr lang="en-US" altLang="ko-KR" dirty="0"/>
          </a:p>
          <a:p>
            <a:r>
              <a:rPr lang="ko-KR" altLang="en-US" sz="1200" dirty="0">
                <a:latin typeface="Lato"/>
              </a:rPr>
              <a:t>저 예제에서 </a:t>
            </a:r>
            <a:r>
              <a:rPr lang="en-US" altLang="ko-KR" dirty="0"/>
              <a:t>system</a:t>
            </a:r>
            <a:r>
              <a:rPr lang="ko-KR" altLang="en-US" dirty="0"/>
              <a:t>은 이게 잘못됐다고 판단하지 못함</a:t>
            </a:r>
            <a:endParaRPr lang="en-US" altLang="ko-KR" dirty="0"/>
          </a:p>
          <a:p>
            <a:r>
              <a:rPr lang="ko-KR" altLang="en-US" dirty="0"/>
              <a:t>이런 것도 알 수 있도록 순서를 알 수 있게 </a:t>
            </a:r>
            <a:r>
              <a:rPr lang="en-US" altLang="ko-KR" dirty="0" err="1"/>
              <a:t>rnn</a:t>
            </a:r>
            <a:r>
              <a:rPr lang="ko-KR" altLang="en-US" dirty="0"/>
              <a:t>을 해 준 것</a:t>
            </a:r>
            <a:endParaRPr 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Lato"/>
            </a:endParaRP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7235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설명</a:t>
            </a:r>
            <a:r>
              <a:rPr lang="en-US" altLang="ko-KR" dirty="0"/>
              <a:t>:</a:t>
            </a:r>
            <a:endParaRPr lang="en-US" dirty="0"/>
          </a:p>
          <a:p>
            <a:r>
              <a:rPr lang="en-US" dirty="0"/>
              <a:t>Hell</a:t>
            </a:r>
            <a:r>
              <a:rPr lang="ko-KR" altLang="en-US" dirty="0"/>
              <a:t>을 넣어서 </a:t>
            </a:r>
            <a:r>
              <a:rPr lang="en-US" altLang="ko-KR" dirty="0"/>
              <a:t>hello</a:t>
            </a:r>
            <a:r>
              <a:rPr lang="ko-KR" altLang="en-US" dirty="0" err="1"/>
              <a:t>를</a:t>
            </a:r>
            <a:r>
              <a:rPr lang="ko-KR" altLang="en-US" dirty="0"/>
              <a:t> 출력할 수 있게 하는 학습</a:t>
            </a:r>
            <a:endParaRPr lang="en-US" altLang="ko-KR" dirty="0"/>
          </a:p>
          <a:p>
            <a:r>
              <a:rPr lang="ko-KR" altLang="en-US" dirty="0"/>
              <a:t>아래 </a:t>
            </a:r>
            <a:r>
              <a:rPr lang="en-US" altLang="ko-KR" dirty="0"/>
              <a:t>Input layer </a:t>
            </a:r>
            <a:r>
              <a:rPr lang="ko-KR" altLang="en-US" dirty="0"/>
              <a:t>의 </a:t>
            </a:r>
            <a:r>
              <a:rPr lang="en-US" altLang="ko-KR" dirty="0"/>
              <a:t>one hot vector</a:t>
            </a:r>
            <a:r>
              <a:rPr lang="ko-KR" altLang="en-US" dirty="0" err="1"/>
              <a:t>를</a:t>
            </a:r>
            <a:r>
              <a:rPr lang="ko-KR" altLang="en-US" dirty="0"/>
              <a:t> 보면 저렇게 되어 있고</a:t>
            </a:r>
            <a:endParaRPr lang="en-US" altLang="ko-KR" dirty="0"/>
          </a:p>
          <a:p>
            <a:r>
              <a:rPr lang="ko-KR" altLang="en-US" dirty="0"/>
              <a:t>위에 아웃풋 레이어를 보면 </a:t>
            </a:r>
            <a:r>
              <a:rPr lang="ko-KR" altLang="en-US" dirty="0" err="1"/>
              <a:t>예측값이</a:t>
            </a:r>
            <a:r>
              <a:rPr lang="ko-KR" altLang="en-US" dirty="0"/>
              <a:t> 나옴 이 중에도 초록색이 </a:t>
            </a:r>
            <a:r>
              <a:rPr lang="ko-KR" altLang="en-US" dirty="0" err="1"/>
              <a:t>정답임</a:t>
            </a:r>
            <a:endParaRPr lang="en-US" altLang="ko-KR" dirty="0"/>
          </a:p>
          <a:p>
            <a:r>
              <a:rPr lang="ko-KR" altLang="en-US" dirty="0"/>
              <a:t>이렇게 왼쪽에서 오른쪽으로 </a:t>
            </a:r>
            <a:r>
              <a:rPr lang="ko-KR" altLang="en-US" dirty="0" err="1"/>
              <a:t>파라미터를</a:t>
            </a:r>
            <a:r>
              <a:rPr lang="ko-KR" altLang="en-US" dirty="0"/>
              <a:t> 조절해 나가는 저 과정이 </a:t>
            </a:r>
            <a:r>
              <a:rPr lang="en-US" altLang="ko-KR" dirty="0"/>
              <a:t>forward propagation</a:t>
            </a:r>
            <a:r>
              <a:rPr lang="ko-KR" altLang="en-US" dirty="0"/>
              <a:t>임</a:t>
            </a:r>
            <a:endParaRPr lang="en-US" altLang="ko-KR" dirty="0"/>
          </a:p>
          <a:p>
            <a:r>
              <a:rPr lang="ko-KR" altLang="en-US" dirty="0"/>
              <a:t>그러면 저 초록색 정답인 정보를 바탕으로 </a:t>
            </a:r>
            <a:r>
              <a:rPr lang="en-US" altLang="ko-KR" dirty="0"/>
              <a:t>back propagation</a:t>
            </a:r>
            <a:r>
              <a:rPr lang="ko-KR" altLang="en-US" dirty="0"/>
              <a:t>을 해서 </a:t>
            </a:r>
            <a:r>
              <a:rPr lang="en-US" altLang="ko-KR" dirty="0"/>
              <a:t>parameter </a:t>
            </a:r>
            <a:r>
              <a:rPr lang="ko-KR" altLang="en-US" dirty="0"/>
              <a:t>값들을 갱신해 나감</a:t>
            </a:r>
            <a:endParaRPr lang="en-US" altLang="ko-KR" dirty="0"/>
          </a:p>
          <a:p>
            <a:r>
              <a:rPr lang="ko-KR" altLang="en-US" dirty="0"/>
              <a:t>자세한 내용은 생략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단점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영어 빈칸에 들어갈 단어 고르는 문제도 앞의 단어들만 가지고 그 빈칸을 유추해 내기 </a:t>
            </a:r>
            <a:r>
              <a:rPr lang="ko-KR" altLang="en-US" dirty="0" err="1"/>
              <a:t>어렵잖아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그니까 이전 단어만 영향을 주는 형태로 되었다는 것</a:t>
            </a:r>
            <a:r>
              <a:rPr lang="en-US" altLang="ko-KR" dirty="0"/>
              <a:t>. </a:t>
            </a:r>
            <a:r>
              <a:rPr lang="ko-KR" altLang="en-US" dirty="0"/>
              <a:t>사실은 이후의 단어도 고려를 해야하는데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313131"/>
                </a:solidFill>
                <a:latin typeface="PT Sans" panose="020B0503020203020204" pitchFamily="34" charset="77"/>
              </a:rPr>
              <a:t>2. </a:t>
            </a:r>
            <a:r>
              <a:rPr lang="ko-KR" altLang="en-US" dirty="0">
                <a:solidFill>
                  <a:srgbClr val="313131"/>
                </a:solidFill>
                <a:latin typeface="PT Sans" panose="020B0503020203020204" pitchFamily="34" charset="77"/>
              </a:rPr>
              <a:t>현재 정보와 그 정보를 사용하는 지점 사이 거리가 멀 경우 </a:t>
            </a:r>
            <a:r>
              <a:rPr lang="ko-KR" altLang="en-US" dirty="0" err="1">
                <a:solidFill>
                  <a:srgbClr val="313131"/>
                </a:solidFill>
                <a:latin typeface="PT Sans" panose="020B0503020203020204" pitchFamily="34" charset="77"/>
              </a:rPr>
              <a:t>역전파시</a:t>
            </a:r>
            <a:r>
              <a:rPr lang="ko-KR" altLang="en-US" dirty="0">
                <a:solidFill>
                  <a:srgbClr val="313131"/>
                </a:solidFill>
                <a:latin typeface="PT Sans" panose="020B0503020203020204" pitchFamily="34" charset="77"/>
              </a:rPr>
              <a:t> </a:t>
            </a:r>
            <a:r>
              <a:rPr lang="ko-KR" altLang="en-US" dirty="0" err="1">
                <a:solidFill>
                  <a:srgbClr val="313131"/>
                </a:solidFill>
                <a:latin typeface="PT Sans" panose="020B0503020203020204" pitchFamily="34" charset="77"/>
              </a:rPr>
              <a:t>그래디언트가</a:t>
            </a:r>
            <a:r>
              <a:rPr lang="ko-KR" altLang="en-US" dirty="0">
                <a:solidFill>
                  <a:srgbClr val="313131"/>
                </a:solidFill>
                <a:latin typeface="PT Sans" panose="020B0503020203020204" pitchFamily="34" charset="77"/>
              </a:rPr>
              <a:t> 점차 줄어 학습능력이 크게 저하됨</a:t>
            </a:r>
            <a:endParaRPr lang="en-US" altLang="ko-KR" dirty="0">
              <a:solidFill>
                <a:srgbClr val="313131"/>
              </a:solidFill>
              <a:latin typeface="PT Sans" panose="020B0503020203020204" pitchFamily="34" charset="77"/>
            </a:endParaRPr>
          </a:p>
          <a:p>
            <a:r>
              <a:rPr lang="ko-KR" altLang="en-US" dirty="0" err="1">
                <a:solidFill>
                  <a:srgbClr val="313131"/>
                </a:solidFill>
                <a:latin typeface="PT Sans" panose="020B0503020203020204" pitchFamily="34" charset="77"/>
              </a:rPr>
              <a:t>학습과정이</a:t>
            </a:r>
            <a:r>
              <a:rPr lang="ko-KR" altLang="en-US" dirty="0">
                <a:solidFill>
                  <a:srgbClr val="313131"/>
                </a:solidFill>
                <a:latin typeface="PT Sans" panose="020B0503020203020204" pitchFamily="34" charset="77"/>
              </a:rPr>
              <a:t> 곱셈으로 되어 있어서 작아지게 됨</a:t>
            </a:r>
            <a:endParaRPr lang="en-US" altLang="ko-KR" dirty="0">
              <a:solidFill>
                <a:srgbClr val="313131"/>
              </a:solidFill>
              <a:latin typeface="PT Sans" panose="020B0503020203020204" pitchFamily="34" charset="77"/>
            </a:endParaRPr>
          </a:p>
          <a:p>
            <a:r>
              <a:rPr lang="ko-KR" altLang="en-US" dirty="0">
                <a:solidFill>
                  <a:srgbClr val="313131"/>
                </a:solidFill>
                <a:latin typeface="PT Sans" panose="020B0503020203020204" pitchFamily="34" charset="77"/>
              </a:rPr>
              <a:t>왼쪽의 예에서 저걸 길게 늘렸다고 생각하면 저 맨 처음의 정보를 현재 아주 오랜 시간이 지난 뒤 이용하려면 </a:t>
            </a:r>
            <a:r>
              <a:rPr lang="ko-KR" altLang="en-US" dirty="0" err="1">
                <a:solidFill>
                  <a:srgbClr val="313131"/>
                </a:solidFill>
                <a:latin typeface="PT Sans" panose="020B0503020203020204" pitchFamily="34" charset="77"/>
              </a:rPr>
              <a:t>암튼</a:t>
            </a:r>
            <a:r>
              <a:rPr lang="ko-KR" altLang="en-US" dirty="0">
                <a:solidFill>
                  <a:srgbClr val="313131"/>
                </a:solidFill>
                <a:latin typeface="PT Sans" panose="020B0503020203020204" pitchFamily="34" charset="77"/>
              </a:rPr>
              <a:t> 안좋다는 얘기</a:t>
            </a:r>
            <a:endParaRPr lang="en-US" altLang="ko-KR" dirty="0">
              <a:solidFill>
                <a:srgbClr val="313131"/>
              </a:solidFill>
              <a:latin typeface="PT Sans" panose="020B0503020203020204" pitchFamily="34" charset="77"/>
            </a:endParaRPr>
          </a:p>
          <a:p>
            <a:endParaRPr lang="en-US" altLang="ko-KR" dirty="0">
              <a:solidFill>
                <a:srgbClr val="313131"/>
              </a:solidFill>
              <a:latin typeface="PT Sans" panose="020B0503020203020204" pitchFamily="34" charset="77"/>
            </a:endParaRPr>
          </a:p>
          <a:p>
            <a:r>
              <a:rPr lang="ko-KR" altLang="en-US" dirty="0">
                <a:solidFill>
                  <a:srgbClr val="313131"/>
                </a:solidFill>
                <a:latin typeface="PT Sans" panose="020B0503020203020204" pitchFamily="34" charset="77"/>
              </a:rPr>
              <a:t>아래 참고한 자료들을 보면 </a:t>
            </a:r>
            <a:r>
              <a:rPr lang="ko-KR" altLang="en-US" dirty="0" err="1">
                <a:solidFill>
                  <a:srgbClr val="313131"/>
                </a:solidFill>
                <a:latin typeface="PT Sans" panose="020B0503020203020204" pitchFamily="34" charset="77"/>
              </a:rPr>
              <a:t>파이썬이랑</a:t>
            </a:r>
            <a:r>
              <a:rPr lang="ko-KR" altLang="en-US" dirty="0">
                <a:solidFill>
                  <a:srgbClr val="313131"/>
                </a:solidFill>
                <a:latin typeface="PT Sans" panose="020B0503020203020204" pitchFamily="34" charset="77"/>
              </a:rPr>
              <a:t> </a:t>
            </a:r>
            <a:r>
              <a:rPr lang="ko-KR" altLang="en-US" dirty="0" err="1">
                <a:solidFill>
                  <a:srgbClr val="313131"/>
                </a:solidFill>
                <a:latin typeface="PT Sans" panose="020B0503020203020204" pitchFamily="34" charset="77"/>
              </a:rPr>
              <a:t>케라스로</a:t>
            </a:r>
            <a:r>
              <a:rPr lang="ko-KR" altLang="en-US" dirty="0">
                <a:solidFill>
                  <a:srgbClr val="313131"/>
                </a:solidFill>
                <a:latin typeface="PT Sans" panose="020B0503020203020204" pitchFamily="34" charset="77"/>
              </a:rPr>
              <a:t> 어떻게 </a:t>
            </a:r>
            <a:r>
              <a:rPr lang="en-US" altLang="ko-KR" dirty="0" err="1">
                <a:solidFill>
                  <a:srgbClr val="313131"/>
                </a:solidFill>
                <a:latin typeface="PT Sans" panose="020B0503020203020204" pitchFamily="34" charset="77"/>
              </a:rPr>
              <a:t>rnn</a:t>
            </a:r>
            <a:r>
              <a:rPr lang="ko-KR" altLang="en-US" dirty="0">
                <a:solidFill>
                  <a:srgbClr val="313131"/>
                </a:solidFill>
                <a:latin typeface="PT Sans" panose="020B0503020203020204" pitchFamily="34" charset="77"/>
              </a:rPr>
              <a:t>을 구현하는 지 볼 수 있고 이 전 값이 어떻게 </a:t>
            </a:r>
            <a:r>
              <a:rPr lang="ko-KR" altLang="en-US" dirty="0" err="1">
                <a:solidFill>
                  <a:srgbClr val="313131"/>
                </a:solidFill>
                <a:latin typeface="PT Sans" panose="020B0503020203020204" pitchFamily="34" charset="77"/>
              </a:rPr>
              <a:t>입력값으로</a:t>
            </a:r>
            <a:r>
              <a:rPr lang="ko-KR" altLang="en-US" dirty="0">
                <a:solidFill>
                  <a:srgbClr val="313131"/>
                </a:solidFill>
                <a:latin typeface="PT Sans" panose="020B0503020203020204" pitchFamily="34" charset="77"/>
              </a:rPr>
              <a:t> 들어가는지 </a:t>
            </a:r>
            <a:r>
              <a:rPr lang="en-US" altLang="ko-KR" dirty="0">
                <a:solidFill>
                  <a:srgbClr val="313131"/>
                </a:solidFill>
                <a:latin typeface="PT Sans" panose="020B0503020203020204" pitchFamily="34" charset="77"/>
              </a:rPr>
              <a:t>weight </a:t>
            </a:r>
            <a:r>
              <a:rPr lang="ko-KR" altLang="en-US" dirty="0">
                <a:solidFill>
                  <a:srgbClr val="313131"/>
                </a:solidFill>
                <a:latin typeface="PT Sans" panose="020B0503020203020204" pitchFamily="34" charset="77"/>
              </a:rPr>
              <a:t>함수 등에 대해서도 자세하게 모두의 </a:t>
            </a:r>
            <a:r>
              <a:rPr lang="ko-KR" altLang="en-US" dirty="0" err="1">
                <a:solidFill>
                  <a:srgbClr val="313131"/>
                </a:solidFill>
                <a:latin typeface="PT Sans" panose="020B0503020203020204" pitchFamily="34" charset="77"/>
              </a:rPr>
              <a:t>딥러닝강의에서</a:t>
            </a:r>
            <a:r>
              <a:rPr lang="ko-KR" altLang="en-US" dirty="0">
                <a:solidFill>
                  <a:srgbClr val="313131"/>
                </a:solidFill>
                <a:latin typeface="PT Sans" panose="020B0503020203020204" pitchFamily="34" charset="77"/>
              </a:rPr>
              <a:t> 볼 수 있음 </a:t>
            </a:r>
            <a:endParaRPr lang="en-US" altLang="ko-KR" dirty="0">
              <a:solidFill>
                <a:srgbClr val="313131"/>
              </a:solidFill>
              <a:latin typeface="PT Sans" panose="020B0503020203020204" pitchFamily="34" charset="77"/>
            </a:endParaRPr>
          </a:p>
          <a:p>
            <a:endParaRPr lang="en-US" altLang="ko-KR" dirty="0">
              <a:solidFill>
                <a:srgbClr val="313131"/>
              </a:solidFill>
              <a:latin typeface="PT Sans" panose="020B0503020203020204" pitchFamily="34" charset="77"/>
            </a:endParaRPr>
          </a:p>
          <a:p>
            <a:r>
              <a:rPr lang="ko-KR" altLang="en-US" dirty="0" err="1">
                <a:solidFill>
                  <a:srgbClr val="313131"/>
                </a:solidFill>
                <a:latin typeface="PT Sans" panose="020B0503020203020204" pitchFamily="34" charset="77"/>
              </a:rPr>
              <a:t>구ㅜ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342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3565C-4BC8-9242-AE5F-9BA5B443F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C0151F-F07E-034B-BC94-91C7BA96E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86733B-1494-0F45-B0A5-D08FD73C9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10AC6F-7751-284D-A0BE-DD4E5B474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2F9BC7-7969-C44C-8058-2747C3E1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477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4D0E4-D21A-F34D-8927-90E7F4D6E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82561D-D9DA-284B-88B5-DDFA0E56E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C56D61-5A52-214A-8105-A106EED4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2F306C-E310-8443-876C-9132300D1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8E44F7-EB13-B54C-B76E-D7D341EC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1752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87E0196-20B5-4F46-95A1-213C74EC4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C656C0-F985-3A4B-9CBD-BF1DC44BC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540050-8A5C-9546-A801-B4BE6F59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09523A-CD33-A145-8A14-5E35FE93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08E038-6980-B948-8E3E-076652C18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489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F0A6AD-5564-5440-AF3C-99EF71F7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FBC5E4-DA3E-7D46-9798-3D1DCD081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420A17-37E5-CE45-A516-B570A0EBB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80B16-0B24-6541-B30E-DA8AA9901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B3658-D411-3941-9A4A-62E698C26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9306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1F625-0B5B-F745-821A-AD9D91D28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BAF44C-A283-7842-8BB8-5BCBB4839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DEC4BD-9CBF-2247-AE63-5F0D971B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CBB63F-92D4-1A4E-80C7-D037729B6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60C438-9CF3-434D-95EE-D3607A850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532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C2AFF-CA03-0542-9C24-42CCC57F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9C83BD-6274-E848-B7C0-F90774FED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0C8A3F-5827-1348-82D8-902C76314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F6ADA9-F119-964A-A292-4AEB80C7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3145A6-A482-A645-B941-31C3E9D9A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070711-E784-B44C-8AC2-37763E56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0201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6DEE9-E7E3-9F45-BBC1-576A3C9A9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D2AF1A-71AF-5649-9342-F4BFD26F8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D6E87-5D09-1B42-8961-A5432CB2E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D21F0F-A6B6-BB44-A7FD-3FC841D70C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37792DC-B4C1-9649-9C23-7AFD1D2248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A1B7ED-F667-3648-B89E-C3A66547B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2019. 7. 22.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AD8B9A2-EDA7-FB46-BECA-FB795E7AA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493D2C-8F13-9645-B6A0-F4A13DF7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02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B26321-4D01-A849-AB31-F96433EDC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B5E53D-D29D-5E46-97BE-705717EA0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2019. 7. 22.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C55F16-265D-454D-8778-7CD9321AE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5153A9-D191-0646-82DE-301D2841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33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561BE2-AFB6-DA43-81BC-3A3CC66C8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2019. 7. 22.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56EEEE-5A50-104E-BB52-A76F25420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939A89-3A43-B346-A494-1A2160BCE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3541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18CF0E-B47A-AF4D-87C5-0731DF1EA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B33DB5-66A7-2748-8CBC-BEBC02DF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B40B20-EB35-FF45-BE6F-8336004A9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7C26C6-49BD-8145-9C5F-987B0C4D4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827C0D-4D2D-FC43-B0B1-B146CCF6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BBD4C0-91E5-DC47-8295-1232BF840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809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12A35-8A74-4648-A01B-1255F5130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11D562-8F75-AB47-B7E7-12F18ED4AF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1E9026-BB32-9443-A784-9438EDC08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E42078-0738-6949-956A-B2952C0F5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ED0C4B-77FB-D549-AA19-F6191364B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7D5E99-9573-554F-A0B7-3390A98EF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7539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6A5758-75F4-9848-A8DB-7BA8E00C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0AACA7-01D1-FF45-AD9D-7822DA847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B5E78E-CC02-4C46-BD99-B722BC3213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9924A-E994-5A4B-A3AC-B853B7C05252}" type="datetimeFigureOut">
              <a:rPr kumimoji="1" lang="ko-KR" altLang="en-US" smtClean="0"/>
              <a:t>2019. 7. 22.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303D53-8B12-DC43-8390-A77D84F88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B4DA7B-7558-C542-901D-3566E0D68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462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2288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tiff"/><Relationship Id="rId4" Type="http://schemas.openxmlformats.org/officeDocument/2006/relationships/hyperlink" Target="https://pythonkim.tistory.com/5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9D1C1-89D6-EB45-875D-628A598234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주차 스터디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17C170-B334-6940-8505-5021764B78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NER, CNN, RNN, LSTM</a:t>
            </a:r>
          </a:p>
          <a:p>
            <a:endParaRPr kumimoji="1" lang="en-US" altLang="ko-KR" dirty="0"/>
          </a:p>
          <a:p>
            <a:endParaRPr kumimoji="1" lang="en-US" altLang="ko-KR" sz="1600" dirty="0"/>
          </a:p>
          <a:p>
            <a:r>
              <a:rPr kumimoji="1" lang="ko-KR" altLang="en-US" sz="1600" dirty="0"/>
              <a:t>김하연</a:t>
            </a:r>
          </a:p>
        </p:txBody>
      </p:sp>
    </p:spTree>
    <p:extLst>
      <p:ext uri="{BB962C8B-B14F-4D97-AF65-F5344CB8AC3E}">
        <p14:creationId xmlns:p14="http://schemas.microsoft.com/office/powerpoint/2010/main" val="3387684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64165D39-B47D-0445-BB60-06EA057E0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RNN (Recurrent Neural Network)</a:t>
            </a:r>
            <a:endParaRPr kumimoji="1"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7DAA5-47BA-5443-96BC-497CA5AFF740}"/>
              </a:ext>
            </a:extLst>
          </p:cNvPr>
          <p:cNvSpPr txBox="1"/>
          <p:nvPr/>
        </p:nvSpPr>
        <p:spPr>
          <a:xfrm>
            <a:off x="6491285" y="2090964"/>
            <a:ext cx="57007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T-1</a:t>
            </a:r>
            <a:r>
              <a:rPr lang="ko-KR" altLang="en-US" sz="1600" dirty="0"/>
              <a:t>의 결과</a:t>
            </a:r>
            <a:r>
              <a:rPr lang="en-US" altLang="ko-KR" sz="1600" dirty="0"/>
              <a:t>(</a:t>
            </a:r>
            <a:r>
              <a:rPr lang="ko-KR" altLang="en-US" sz="1600" dirty="0"/>
              <a:t>단어</a:t>
            </a:r>
            <a:r>
              <a:rPr lang="en-US" altLang="ko-KR" sz="1600" dirty="0"/>
              <a:t>)</a:t>
            </a:r>
            <a:r>
              <a:rPr lang="ko-KR" altLang="en-US" sz="1600" dirty="0"/>
              <a:t>가 </a:t>
            </a:r>
            <a:r>
              <a:rPr lang="en-US" altLang="ko-KR" sz="1600" dirty="0"/>
              <a:t>T</a:t>
            </a:r>
            <a:r>
              <a:rPr lang="ko-KR" altLang="en-US" sz="1600" dirty="0"/>
              <a:t>의 </a:t>
            </a:r>
            <a:r>
              <a:rPr lang="en-US" altLang="ko-KR" sz="1600" dirty="0"/>
              <a:t>input</a:t>
            </a:r>
            <a:r>
              <a:rPr lang="ko-KR" altLang="en-US" sz="1600" dirty="0"/>
              <a:t>에 영향을 준다고 가정함 </a:t>
            </a:r>
            <a:endParaRPr lang="en-US" altLang="ko-KR" sz="1600" dirty="0"/>
          </a:p>
          <a:p>
            <a:pPr marL="742950" lvl="1" indent="-285750">
              <a:buFont typeface="Wingdings" pitchFamily="2" charset="2"/>
              <a:buChar char="à"/>
            </a:pPr>
            <a:r>
              <a:rPr lang="en-US" altLang="ko-KR" sz="1600" dirty="0">
                <a:sym typeface="Wingdings" pitchFamily="2" charset="2"/>
              </a:rPr>
              <a:t>word coming after has no effect on the word coming before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altLang="ko-KR" sz="1600" dirty="0">
              <a:sym typeface="Wingdings" pitchFamily="2" charset="2"/>
            </a:endParaRPr>
          </a:p>
          <a:p>
            <a:r>
              <a:rPr lang="en-US" altLang="ko-KR" sz="1600" b="1" i="1" dirty="0"/>
              <a:t>“Exercise is especially good for </a:t>
            </a:r>
            <a:r>
              <a:rPr lang="en-US" altLang="ko-KR" sz="1600" b="1" i="1" u="sng" dirty="0"/>
              <a:t>          </a:t>
            </a:r>
            <a:r>
              <a:rPr lang="en-US" altLang="ko-KR" sz="1600" b="1" i="1" dirty="0"/>
              <a:t> fat”</a:t>
            </a:r>
          </a:p>
          <a:p>
            <a:pPr marL="800100" lvl="1" indent="-342900">
              <a:buAutoNum type="arabicParenR"/>
            </a:pPr>
            <a:r>
              <a:rPr lang="en-US" altLang="ko-KR" sz="1600" dirty="0"/>
              <a:t>Increasing</a:t>
            </a:r>
          </a:p>
          <a:p>
            <a:pPr marL="800100" lvl="1" indent="-342900">
              <a:buAutoNum type="arabicParenR"/>
            </a:pPr>
            <a:r>
              <a:rPr lang="en-US" altLang="ko-KR" sz="1600" dirty="0"/>
              <a:t>Decreasing</a:t>
            </a:r>
          </a:p>
          <a:p>
            <a:pPr marL="800100" lvl="1" indent="-342900">
              <a:buAutoNum type="arabicParenR"/>
            </a:pPr>
            <a:r>
              <a:rPr lang="en-US" altLang="ko-KR" sz="1600" dirty="0"/>
              <a:t>Losing</a:t>
            </a:r>
          </a:p>
          <a:p>
            <a:pPr marL="800100" lvl="1" indent="-342900">
              <a:buAutoNum type="arabicParenR"/>
            </a:pPr>
            <a:r>
              <a:rPr lang="en-US" altLang="ko-KR" sz="1600" dirty="0"/>
              <a:t>Gaining </a:t>
            </a:r>
          </a:p>
          <a:p>
            <a:endParaRPr lang="en-US" altLang="ko-KR" sz="1600" dirty="0"/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Vanishing gradient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DCA71-FC99-5C47-9CF1-91589592C185}"/>
              </a:ext>
            </a:extLst>
          </p:cNvPr>
          <p:cNvSpPr txBox="1"/>
          <p:nvPr/>
        </p:nvSpPr>
        <p:spPr>
          <a:xfrm>
            <a:off x="216569" y="6384827"/>
            <a:ext cx="2606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참고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https://wikidocs.net/22886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파이썬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언어 모델링 등 예시 참고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48EB4-9B78-5F4C-A45E-A4775CBCA873}"/>
              </a:ext>
            </a:extLst>
          </p:cNvPr>
          <p:cNvSpPr txBox="1"/>
          <p:nvPr/>
        </p:nvSpPr>
        <p:spPr>
          <a:xfrm>
            <a:off x="2823373" y="6376535"/>
            <a:ext cx="3434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RNN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정리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https://pythonkim.tistory.com/57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모두의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딥러닝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93F62D-F7C5-3B4C-8EA7-F730C311F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79" y="1597083"/>
            <a:ext cx="5031135" cy="40333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C47F1F-3B26-DE43-9656-9F93C68029E6}"/>
              </a:ext>
            </a:extLst>
          </p:cNvPr>
          <p:cNvSpPr txBox="1"/>
          <p:nvPr/>
        </p:nvSpPr>
        <p:spPr>
          <a:xfrm>
            <a:off x="8386011" y="1412417"/>
            <a:ext cx="145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Drawbacks </a:t>
            </a:r>
          </a:p>
        </p:txBody>
      </p:sp>
      <p:pic>
        <p:nvPicPr>
          <p:cNvPr id="12" name="그림 7">
            <a:extLst>
              <a:ext uri="{FF2B5EF4-FFF2-40B4-BE49-F238E27FC236}">
                <a16:creationId xmlns:a16="http://schemas.microsoft.com/office/drawing/2014/main" id="{053E722B-A7AB-2D45-B613-0BD8316B21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672" y="5258193"/>
            <a:ext cx="2581044" cy="135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74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B5A6-1B37-C24A-B9C2-95E5806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LSTM (Long Short Term Memory)</a:t>
            </a:r>
            <a:endParaRPr kumimoji="1" lang="ko-KR" altLang="en-US" sz="2400" dirty="0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9F7D6791-DFFF-6440-AEEF-7B1AA6766AA2}"/>
              </a:ext>
            </a:extLst>
          </p:cNvPr>
          <p:cNvCxnSpPr>
            <a:cxnSpLocks/>
          </p:cNvCxnSpPr>
          <p:nvPr/>
        </p:nvCxnSpPr>
        <p:spPr>
          <a:xfrm>
            <a:off x="6108032" y="1323474"/>
            <a:ext cx="0" cy="507800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13046F5-208B-5F48-BA56-BCF991B1F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79" y="2063416"/>
            <a:ext cx="5363552" cy="3639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BA10BF-8F65-DE40-AA56-EFCED6EF7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134" y="2370554"/>
            <a:ext cx="5658422" cy="271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2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20">
            <a:extLst>
              <a:ext uri="{FF2B5EF4-FFF2-40B4-BE49-F238E27FC236}">
                <a16:creationId xmlns:a16="http://schemas.microsoft.com/office/drawing/2014/main" id="{4FBD0911-8E59-3942-83F5-2CB3CC4C1961}"/>
              </a:ext>
            </a:extLst>
          </p:cNvPr>
          <p:cNvGrpSpPr/>
          <p:nvPr/>
        </p:nvGrpSpPr>
        <p:grpSpPr>
          <a:xfrm>
            <a:off x="1063573" y="1807174"/>
            <a:ext cx="4385957" cy="4073135"/>
            <a:chOff x="5344152" y="1988840"/>
            <a:chExt cx="4385957" cy="407313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C24B2A-1BF1-8E49-B2D0-16B9A017F77D}"/>
                </a:ext>
              </a:extLst>
            </p:cNvPr>
            <p:cNvSpPr txBox="1"/>
            <p:nvPr/>
          </p:nvSpPr>
          <p:spPr>
            <a:xfrm>
              <a:off x="8420300" y="2372815"/>
              <a:ext cx="893300" cy="376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CNN</a:t>
              </a:r>
            </a:p>
          </p:txBody>
        </p:sp>
        <p:sp>
          <p:nvSpPr>
            <p:cNvPr id="7" name="화살표: 아래쪽 7">
              <a:extLst>
                <a:ext uri="{FF2B5EF4-FFF2-40B4-BE49-F238E27FC236}">
                  <a16:creationId xmlns:a16="http://schemas.microsoft.com/office/drawing/2014/main" id="{722C01A3-540F-DA41-B874-BB3906FC6EAF}"/>
                </a:ext>
              </a:extLst>
            </p:cNvPr>
            <p:cNvSpPr/>
            <p:nvPr/>
          </p:nvSpPr>
          <p:spPr bwMode="auto">
            <a:xfrm rot="3258848">
              <a:off x="6416160" y="2328637"/>
              <a:ext cx="230510" cy="694818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92D052-8409-AA47-BC30-C714B3AFCEB7}"/>
                </a:ext>
              </a:extLst>
            </p:cNvPr>
            <p:cNvSpPr txBox="1"/>
            <p:nvPr/>
          </p:nvSpPr>
          <p:spPr>
            <a:xfrm>
              <a:off x="6825208" y="1988840"/>
              <a:ext cx="1202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Sentence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22A9-F379-4345-B714-2D6B4F2BACCB}"/>
                </a:ext>
              </a:extLst>
            </p:cNvPr>
            <p:cNvSpPr txBox="1"/>
            <p:nvPr/>
          </p:nvSpPr>
          <p:spPr>
            <a:xfrm>
              <a:off x="5344152" y="3005083"/>
              <a:ext cx="12963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Word </a:t>
              </a:r>
            </a:p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Embedding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A3A211-E6A9-A945-94B5-F718D65A2A07}"/>
                </a:ext>
              </a:extLst>
            </p:cNvPr>
            <p:cNvSpPr txBox="1"/>
            <p:nvPr/>
          </p:nvSpPr>
          <p:spPr>
            <a:xfrm>
              <a:off x="6530824" y="3013461"/>
              <a:ext cx="1687634" cy="65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Additional</a:t>
              </a:r>
            </a:p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Word Features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704192-D268-1A4E-AB85-E83868540E16}"/>
                </a:ext>
              </a:extLst>
            </p:cNvPr>
            <p:cNvSpPr txBox="1"/>
            <p:nvPr/>
          </p:nvSpPr>
          <p:spPr>
            <a:xfrm>
              <a:off x="6209321" y="4550073"/>
              <a:ext cx="2462617" cy="376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Bidirectional-LSTM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9BD0CA-B447-144E-B953-A85329D16F3A}"/>
                </a:ext>
              </a:extLst>
            </p:cNvPr>
            <p:cNvSpPr txBox="1"/>
            <p:nvPr/>
          </p:nvSpPr>
          <p:spPr>
            <a:xfrm>
              <a:off x="6698058" y="5723421"/>
              <a:ext cx="12313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Output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B1B383-852F-6B4D-8F01-77E897E94082}"/>
                </a:ext>
              </a:extLst>
            </p:cNvPr>
            <p:cNvSpPr txBox="1"/>
            <p:nvPr/>
          </p:nvSpPr>
          <p:spPr>
            <a:xfrm>
              <a:off x="8157513" y="3226884"/>
              <a:ext cx="1572596" cy="376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Char Features</a:t>
              </a:r>
            </a:p>
          </p:txBody>
        </p:sp>
        <p:sp>
          <p:nvSpPr>
            <p:cNvPr id="14" name="화살표: 아래쪽 14">
              <a:extLst>
                <a:ext uri="{FF2B5EF4-FFF2-40B4-BE49-F238E27FC236}">
                  <a16:creationId xmlns:a16="http://schemas.microsoft.com/office/drawing/2014/main" id="{E96C18A7-5A15-AF4F-B5E8-EAA1927E9FE7}"/>
                </a:ext>
              </a:extLst>
            </p:cNvPr>
            <p:cNvSpPr/>
            <p:nvPr/>
          </p:nvSpPr>
          <p:spPr bwMode="auto">
            <a:xfrm>
              <a:off x="7276542" y="2468658"/>
              <a:ext cx="196197" cy="504683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15" name="화살표: 아래쪽 15">
              <a:extLst>
                <a:ext uri="{FF2B5EF4-FFF2-40B4-BE49-F238E27FC236}">
                  <a16:creationId xmlns:a16="http://schemas.microsoft.com/office/drawing/2014/main" id="{AF5D120B-BA2D-F947-9E9C-8D5AC12A9909}"/>
                </a:ext>
              </a:extLst>
            </p:cNvPr>
            <p:cNvSpPr/>
            <p:nvPr/>
          </p:nvSpPr>
          <p:spPr bwMode="auto">
            <a:xfrm rot="17012396">
              <a:off x="8116188" y="2120702"/>
              <a:ext cx="217847" cy="460073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16" name="화살표: 아래쪽 16">
              <a:extLst>
                <a:ext uri="{FF2B5EF4-FFF2-40B4-BE49-F238E27FC236}">
                  <a16:creationId xmlns:a16="http://schemas.microsoft.com/office/drawing/2014/main" id="{CB308653-21E6-2F4C-A6AB-441EC42363A7}"/>
                </a:ext>
              </a:extLst>
            </p:cNvPr>
            <p:cNvSpPr/>
            <p:nvPr/>
          </p:nvSpPr>
          <p:spPr bwMode="auto">
            <a:xfrm>
              <a:off x="7276542" y="3757745"/>
              <a:ext cx="213235" cy="751107"/>
            </a:xfrm>
            <a:prstGeom prst="downArrow">
              <a:avLst/>
            </a:prstGeom>
            <a:solidFill>
              <a:schemeClr val="accent1">
                <a:lumMod val="9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17" name="화살표: 아래쪽 17">
              <a:extLst>
                <a:ext uri="{FF2B5EF4-FFF2-40B4-BE49-F238E27FC236}">
                  <a16:creationId xmlns:a16="http://schemas.microsoft.com/office/drawing/2014/main" id="{4BDE2809-2781-9047-A329-B63E01DFC458}"/>
                </a:ext>
              </a:extLst>
            </p:cNvPr>
            <p:cNvSpPr/>
            <p:nvPr/>
          </p:nvSpPr>
          <p:spPr bwMode="auto">
            <a:xfrm>
              <a:off x="7276542" y="4903066"/>
              <a:ext cx="213235" cy="751107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18" name="화살표: 아래쪽 18">
              <a:extLst>
                <a:ext uri="{FF2B5EF4-FFF2-40B4-BE49-F238E27FC236}">
                  <a16:creationId xmlns:a16="http://schemas.microsoft.com/office/drawing/2014/main" id="{A61C63FD-80C4-0347-A998-4F0C0DD25BCA}"/>
                </a:ext>
              </a:extLst>
            </p:cNvPr>
            <p:cNvSpPr/>
            <p:nvPr/>
          </p:nvSpPr>
          <p:spPr bwMode="auto">
            <a:xfrm>
              <a:off x="8760982" y="2722201"/>
              <a:ext cx="196197" cy="504683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산돌고딕B" pitchFamily="18" charset="-127"/>
                <a:ea typeface="산돌고딕B" pitchFamily="18" charset="-127"/>
              </a:endParaRPr>
            </a:p>
          </p:txBody>
        </p:sp>
      </p:grpSp>
      <p:sp>
        <p:nvSpPr>
          <p:cNvPr id="34" name="제목 1">
            <a:extLst>
              <a:ext uri="{FF2B5EF4-FFF2-40B4-BE49-F238E27FC236}">
                <a16:creationId xmlns:a16="http://schemas.microsoft.com/office/drawing/2014/main" id="{79034F31-27C0-2C42-A40A-71FB8F1D0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LSTM (Long Short Term Memory)</a:t>
            </a:r>
            <a:endParaRPr kumimoji="1" lang="ko-KR" altLang="en-US" sz="2400" dirty="0"/>
          </a:p>
        </p:txBody>
      </p:sp>
      <p:grpSp>
        <p:nvGrpSpPr>
          <p:cNvPr id="36" name="그룹 83">
            <a:extLst>
              <a:ext uri="{FF2B5EF4-FFF2-40B4-BE49-F238E27FC236}">
                <a16:creationId xmlns:a16="http://schemas.microsoft.com/office/drawing/2014/main" id="{F271881F-F4FE-A246-AB81-17BD0483924E}"/>
              </a:ext>
            </a:extLst>
          </p:cNvPr>
          <p:cNvGrpSpPr/>
          <p:nvPr/>
        </p:nvGrpSpPr>
        <p:grpSpPr>
          <a:xfrm>
            <a:off x="6239392" y="2567782"/>
            <a:ext cx="5486824" cy="2939605"/>
            <a:chOff x="305806" y="2320260"/>
            <a:chExt cx="5486824" cy="2939605"/>
          </a:xfrm>
        </p:grpSpPr>
        <p:sp>
          <p:nvSpPr>
            <p:cNvPr id="37" name="사각형: 둥근 모서리 5">
              <a:extLst>
                <a:ext uri="{FF2B5EF4-FFF2-40B4-BE49-F238E27FC236}">
                  <a16:creationId xmlns:a16="http://schemas.microsoft.com/office/drawing/2014/main" id="{5CF848E9-E0EE-9949-B50F-98C6E93BFD3B}"/>
                </a:ext>
              </a:extLst>
            </p:cNvPr>
            <p:cNvSpPr/>
            <p:nvPr/>
          </p:nvSpPr>
          <p:spPr>
            <a:xfrm>
              <a:off x="1641444" y="2437080"/>
              <a:ext cx="595528" cy="307777"/>
            </a:xfrm>
            <a:prstGeom prst="round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7D8CEF-86C5-6F48-84C1-714B8A633F8B}"/>
                </a:ext>
              </a:extLst>
            </p:cNvPr>
            <p:cNvSpPr txBox="1"/>
            <p:nvPr/>
          </p:nvSpPr>
          <p:spPr>
            <a:xfrm>
              <a:off x="1641443" y="2437080"/>
              <a:ext cx="595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/>
                <a:t>mult</a:t>
              </a:r>
              <a:endParaRPr lang="ko-KR" altLang="en-US" sz="1400" b="1" dirty="0"/>
            </a:p>
          </p:txBody>
        </p:sp>
        <p:sp>
          <p:nvSpPr>
            <p:cNvPr id="39" name="사각형: 둥근 모서리 7">
              <a:extLst>
                <a:ext uri="{FF2B5EF4-FFF2-40B4-BE49-F238E27FC236}">
                  <a16:creationId xmlns:a16="http://schemas.microsoft.com/office/drawing/2014/main" id="{8377F683-7429-484E-BA0D-2769FCE38E7D}"/>
                </a:ext>
              </a:extLst>
            </p:cNvPr>
            <p:cNvSpPr/>
            <p:nvPr/>
          </p:nvSpPr>
          <p:spPr>
            <a:xfrm>
              <a:off x="3110293" y="2437080"/>
              <a:ext cx="595528" cy="307777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8">
              <a:extLst>
                <a:ext uri="{FF2B5EF4-FFF2-40B4-BE49-F238E27FC236}">
                  <a16:creationId xmlns:a16="http://schemas.microsoft.com/office/drawing/2014/main" id="{8BF7AA14-0B9C-9D41-88EC-BE70ACAC4DBE}"/>
                </a:ext>
              </a:extLst>
            </p:cNvPr>
            <p:cNvSpPr/>
            <p:nvPr/>
          </p:nvSpPr>
          <p:spPr>
            <a:xfrm>
              <a:off x="4721115" y="3093263"/>
              <a:ext cx="595528" cy="307777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975B2A-A7AA-4249-BE5E-633D6AD0FAFE}"/>
                </a:ext>
              </a:extLst>
            </p:cNvPr>
            <p:cNvSpPr txBox="1"/>
            <p:nvPr/>
          </p:nvSpPr>
          <p:spPr>
            <a:xfrm>
              <a:off x="3153031" y="2437506"/>
              <a:ext cx="8367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add</a:t>
              </a:r>
              <a:endParaRPr lang="ko-KR" altLang="en-US" sz="14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66ECCE-CBD7-3E4E-A99F-011361D351EE}"/>
                </a:ext>
              </a:extLst>
            </p:cNvPr>
            <p:cNvSpPr txBox="1"/>
            <p:nvPr/>
          </p:nvSpPr>
          <p:spPr>
            <a:xfrm>
              <a:off x="4749689" y="3093262"/>
              <a:ext cx="8367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tanh</a:t>
              </a:r>
              <a:endParaRPr lang="ko-KR" altLang="en-US" sz="1400" b="1" dirty="0"/>
            </a:p>
          </p:txBody>
        </p:sp>
        <p:cxnSp>
          <p:nvCxnSpPr>
            <p:cNvPr id="43" name="직선 화살표 연결선 11">
              <a:extLst>
                <a:ext uri="{FF2B5EF4-FFF2-40B4-BE49-F238E27FC236}">
                  <a16:creationId xmlns:a16="http://schemas.microsoft.com/office/drawing/2014/main" id="{E169D163-3522-EB4C-8132-73CE50333205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2235628" y="2581870"/>
              <a:ext cx="874665" cy="90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12">
              <a:extLst>
                <a:ext uri="{FF2B5EF4-FFF2-40B4-BE49-F238E27FC236}">
                  <a16:creationId xmlns:a16="http://schemas.microsoft.com/office/drawing/2014/main" id="{23FC6EF8-2CB8-3546-ABE7-3E58F9DCD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0326" y="2576275"/>
              <a:ext cx="2092304" cy="147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사각형: 둥근 모서리 13">
              <a:extLst>
                <a:ext uri="{FF2B5EF4-FFF2-40B4-BE49-F238E27FC236}">
                  <a16:creationId xmlns:a16="http://schemas.microsoft.com/office/drawing/2014/main" id="{907382BD-93FC-9F4E-BA85-DDC023177602}"/>
                </a:ext>
              </a:extLst>
            </p:cNvPr>
            <p:cNvSpPr/>
            <p:nvPr/>
          </p:nvSpPr>
          <p:spPr>
            <a:xfrm>
              <a:off x="3127289" y="3093262"/>
              <a:ext cx="595528" cy="307777"/>
            </a:xfrm>
            <a:prstGeom prst="round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EFDBA43-8507-4644-A094-8E4C05DD2DCA}"/>
                </a:ext>
              </a:extLst>
            </p:cNvPr>
            <p:cNvSpPr txBox="1"/>
            <p:nvPr/>
          </p:nvSpPr>
          <p:spPr>
            <a:xfrm>
              <a:off x="3127288" y="3093262"/>
              <a:ext cx="595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/>
                <a:t>mult</a:t>
              </a:r>
              <a:endParaRPr lang="ko-KR" altLang="en-US" sz="1400" b="1" dirty="0"/>
            </a:p>
          </p:txBody>
        </p:sp>
        <p:cxnSp>
          <p:nvCxnSpPr>
            <p:cNvPr id="47" name="직선 화살표 연결선 15">
              <a:extLst>
                <a:ext uri="{FF2B5EF4-FFF2-40B4-BE49-F238E27FC236}">
                  <a16:creationId xmlns:a16="http://schemas.microsoft.com/office/drawing/2014/main" id="{1C62F8F2-071D-B34A-84D9-339229577BEA}"/>
                </a:ext>
              </a:extLst>
            </p:cNvPr>
            <p:cNvCxnSpPr/>
            <p:nvPr/>
          </p:nvCxnSpPr>
          <p:spPr>
            <a:xfrm flipV="1">
              <a:off x="3425052" y="2744857"/>
              <a:ext cx="0" cy="3484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16">
              <a:extLst>
                <a:ext uri="{FF2B5EF4-FFF2-40B4-BE49-F238E27FC236}">
                  <a16:creationId xmlns:a16="http://schemas.microsoft.com/office/drawing/2014/main" id="{640F9B0F-947D-C545-9CFE-3D4744632FCB}"/>
                </a:ext>
              </a:extLst>
            </p:cNvPr>
            <p:cNvCxnSpPr/>
            <p:nvPr/>
          </p:nvCxnSpPr>
          <p:spPr>
            <a:xfrm flipV="1">
              <a:off x="3425052" y="3401039"/>
              <a:ext cx="0" cy="3484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사각형: 둥근 모서리 17">
              <a:extLst>
                <a:ext uri="{FF2B5EF4-FFF2-40B4-BE49-F238E27FC236}">
                  <a16:creationId xmlns:a16="http://schemas.microsoft.com/office/drawing/2014/main" id="{B60D53CE-6532-3E41-8F43-5709D668E3A0}"/>
                </a:ext>
              </a:extLst>
            </p:cNvPr>
            <p:cNvSpPr/>
            <p:nvPr/>
          </p:nvSpPr>
          <p:spPr>
            <a:xfrm>
              <a:off x="3135841" y="3749445"/>
              <a:ext cx="595528" cy="307777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615962-F46A-EB41-9947-E0BA1FF64089}"/>
                </a:ext>
              </a:extLst>
            </p:cNvPr>
            <p:cNvSpPr txBox="1"/>
            <p:nvPr/>
          </p:nvSpPr>
          <p:spPr>
            <a:xfrm>
              <a:off x="3164415" y="3749444"/>
              <a:ext cx="8367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tanh</a:t>
              </a:r>
              <a:endParaRPr lang="ko-KR" altLang="en-US" sz="1400" b="1" dirty="0"/>
            </a:p>
          </p:txBody>
        </p:sp>
        <p:cxnSp>
          <p:nvCxnSpPr>
            <p:cNvPr id="51" name="직선 화살표 연결선 19">
              <a:extLst>
                <a:ext uri="{FF2B5EF4-FFF2-40B4-BE49-F238E27FC236}">
                  <a16:creationId xmlns:a16="http://schemas.microsoft.com/office/drawing/2014/main" id="{BB03B7A7-CF94-FD47-A344-CB77B03E08BF}"/>
                </a:ext>
              </a:extLst>
            </p:cNvPr>
            <p:cNvCxnSpPr/>
            <p:nvPr/>
          </p:nvCxnSpPr>
          <p:spPr>
            <a:xfrm flipV="1">
              <a:off x="3425052" y="4045490"/>
              <a:ext cx="0" cy="3484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사각형: 둥근 모서리 20">
              <a:extLst>
                <a:ext uri="{FF2B5EF4-FFF2-40B4-BE49-F238E27FC236}">
                  <a16:creationId xmlns:a16="http://schemas.microsoft.com/office/drawing/2014/main" id="{54AC26D8-8092-2748-8485-DF09B398B472}"/>
                </a:ext>
              </a:extLst>
            </p:cNvPr>
            <p:cNvSpPr/>
            <p:nvPr/>
          </p:nvSpPr>
          <p:spPr>
            <a:xfrm>
              <a:off x="2401449" y="3749443"/>
              <a:ext cx="595523" cy="30777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21">
              <a:extLst>
                <a:ext uri="{FF2B5EF4-FFF2-40B4-BE49-F238E27FC236}">
                  <a16:creationId xmlns:a16="http://schemas.microsoft.com/office/drawing/2014/main" id="{4E7057BB-29FE-C140-850C-4EFE6707B2B5}"/>
                </a:ext>
              </a:extLst>
            </p:cNvPr>
            <p:cNvSpPr/>
            <p:nvPr/>
          </p:nvSpPr>
          <p:spPr>
            <a:xfrm>
              <a:off x="3912927" y="3749443"/>
              <a:ext cx="595523" cy="30777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22">
              <a:extLst>
                <a:ext uri="{FF2B5EF4-FFF2-40B4-BE49-F238E27FC236}">
                  <a16:creationId xmlns:a16="http://schemas.microsoft.com/office/drawing/2014/main" id="{17EE4636-805F-304E-AADB-BBA87BE63AE6}"/>
                </a:ext>
              </a:extLst>
            </p:cNvPr>
            <p:cNvSpPr/>
            <p:nvPr/>
          </p:nvSpPr>
          <p:spPr>
            <a:xfrm>
              <a:off x="4749690" y="3749443"/>
              <a:ext cx="595528" cy="307777"/>
            </a:xfrm>
            <a:prstGeom prst="round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A6FAA5-DE60-8341-9C71-A2920876A15B}"/>
                </a:ext>
              </a:extLst>
            </p:cNvPr>
            <p:cNvSpPr txBox="1"/>
            <p:nvPr/>
          </p:nvSpPr>
          <p:spPr>
            <a:xfrm>
              <a:off x="4749689" y="3749443"/>
              <a:ext cx="595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/>
                <a:t>mult</a:t>
              </a:r>
              <a:endParaRPr lang="ko-KR" altLang="en-US" sz="14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681307F-4BF8-5B47-9CD1-FCB59B1DA846}"/>
                </a:ext>
              </a:extLst>
            </p:cNvPr>
            <p:cNvSpPr txBox="1"/>
            <p:nvPr/>
          </p:nvSpPr>
          <p:spPr>
            <a:xfrm>
              <a:off x="2318804" y="3751650"/>
              <a:ext cx="9652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sigmoid</a:t>
              </a:r>
              <a:endParaRPr lang="ko-KR" altLang="en-US" sz="1200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BC3046D-A26C-8343-B0AE-1C6733A8656D}"/>
                </a:ext>
              </a:extLst>
            </p:cNvPr>
            <p:cNvSpPr txBox="1"/>
            <p:nvPr/>
          </p:nvSpPr>
          <p:spPr>
            <a:xfrm>
              <a:off x="3830077" y="3745731"/>
              <a:ext cx="9652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sigmoid</a:t>
              </a:r>
              <a:endParaRPr lang="ko-KR" altLang="en-US" sz="1200" b="1" dirty="0"/>
            </a:p>
          </p:txBody>
        </p:sp>
        <p:sp>
          <p:nvSpPr>
            <p:cNvPr id="58" name="사각형: 둥근 모서리 27">
              <a:extLst>
                <a:ext uri="{FF2B5EF4-FFF2-40B4-BE49-F238E27FC236}">
                  <a16:creationId xmlns:a16="http://schemas.microsoft.com/office/drawing/2014/main" id="{A1E84FB8-2206-7840-B136-7735975BC0F2}"/>
                </a:ext>
              </a:extLst>
            </p:cNvPr>
            <p:cNvSpPr/>
            <p:nvPr/>
          </p:nvSpPr>
          <p:spPr>
            <a:xfrm>
              <a:off x="1640105" y="3738930"/>
              <a:ext cx="595523" cy="30777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CCB95A5-5076-6748-ADA0-E79825A2466E}"/>
                </a:ext>
              </a:extLst>
            </p:cNvPr>
            <p:cNvSpPr txBox="1"/>
            <p:nvPr/>
          </p:nvSpPr>
          <p:spPr>
            <a:xfrm>
              <a:off x="1557460" y="3741137"/>
              <a:ext cx="9652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sigmoid</a:t>
              </a:r>
              <a:endParaRPr lang="ko-KR" altLang="en-US" sz="1200" b="1" dirty="0"/>
            </a:p>
          </p:txBody>
        </p:sp>
        <p:cxnSp>
          <p:nvCxnSpPr>
            <p:cNvPr id="60" name="직선 화살표 연결선 29">
              <a:extLst>
                <a:ext uri="{FF2B5EF4-FFF2-40B4-BE49-F238E27FC236}">
                  <a16:creationId xmlns:a16="http://schemas.microsoft.com/office/drawing/2014/main" id="{302C312C-FF87-7C40-A925-026AA7FA6C07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V="1">
              <a:off x="1937866" y="2744857"/>
              <a:ext cx="1341" cy="994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30">
              <a:extLst>
                <a:ext uri="{FF2B5EF4-FFF2-40B4-BE49-F238E27FC236}">
                  <a16:creationId xmlns:a16="http://schemas.microsoft.com/office/drawing/2014/main" id="{843FD196-8EDD-BE47-A653-62CC13248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99210" y="3241893"/>
              <a:ext cx="0" cy="5038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31">
              <a:extLst>
                <a:ext uri="{FF2B5EF4-FFF2-40B4-BE49-F238E27FC236}">
                  <a16:creationId xmlns:a16="http://schemas.microsoft.com/office/drawing/2014/main" id="{E94945EA-7F70-1449-96AA-E2D51FE58FFC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2699210" y="3247151"/>
              <a:ext cx="4280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32">
              <a:extLst>
                <a:ext uri="{FF2B5EF4-FFF2-40B4-BE49-F238E27FC236}">
                  <a16:creationId xmlns:a16="http://schemas.microsoft.com/office/drawing/2014/main" id="{6DB6D8F2-C969-8E42-B352-6E0A203EB2CB}"/>
                </a:ext>
              </a:extLst>
            </p:cNvPr>
            <p:cNvCxnSpPr/>
            <p:nvPr/>
          </p:nvCxnSpPr>
          <p:spPr>
            <a:xfrm flipV="1">
              <a:off x="2699210" y="4047695"/>
              <a:ext cx="0" cy="3484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33">
              <a:extLst>
                <a:ext uri="{FF2B5EF4-FFF2-40B4-BE49-F238E27FC236}">
                  <a16:creationId xmlns:a16="http://schemas.microsoft.com/office/drawing/2014/main" id="{FCA0A4D5-A1CC-9B4A-B8E0-8A6B9E8A27BB}"/>
                </a:ext>
              </a:extLst>
            </p:cNvPr>
            <p:cNvCxnSpPr/>
            <p:nvPr/>
          </p:nvCxnSpPr>
          <p:spPr>
            <a:xfrm flipV="1">
              <a:off x="4210688" y="4045490"/>
              <a:ext cx="0" cy="3484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34">
              <a:extLst>
                <a:ext uri="{FF2B5EF4-FFF2-40B4-BE49-F238E27FC236}">
                  <a16:creationId xmlns:a16="http://schemas.microsoft.com/office/drawing/2014/main" id="{C976BCE1-5FCE-C148-B201-ED52DAE3BC49}"/>
                </a:ext>
              </a:extLst>
            </p:cNvPr>
            <p:cNvCxnSpPr>
              <a:cxnSpLocks/>
              <a:endCxn id="67" idx="3"/>
            </p:cNvCxnSpPr>
            <p:nvPr/>
          </p:nvCxnSpPr>
          <p:spPr>
            <a:xfrm flipH="1">
              <a:off x="2242947" y="4393895"/>
              <a:ext cx="196774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사각형: 둥근 모서리 35">
              <a:extLst>
                <a:ext uri="{FF2B5EF4-FFF2-40B4-BE49-F238E27FC236}">
                  <a16:creationId xmlns:a16="http://schemas.microsoft.com/office/drawing/2014/main" id="{A4C5A230-C672-C94E-85CF-AC1AAD74FDE5}"/>
                </a:ext>
              </a:extLst>
            </p:cNvPr>
            <p:cNvSpPr/>
            <p:nvPr/>
          </p:nvSpPr>
          <p:spPr>
            <a:xfrm>
              <a:off x="1647420" y="4240006"/>
              <a:ext cx="595528" cy="307777"/>
            </a:xfrm>
            <a:prstGeom prst="round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285CA6B-89FD-FF4D-8EB7-82D00FF808BF}"/>
                </a:ext>
              </a:extLst>
            </p:cNvPr>
            <p:cNvSpPr txBox="1"/>
            <p:nvPr/>
          </p:nvSpPr>
          <p:spPr>
            <a:xfrm>
              <a:off x="1647419" y="4240006"/>
              <a:ext cx="595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/>
                <a:t>mult</a:t>
              </a:r>
              <a:endParaRPr lang="ko-KR" altLang="en-US" sz="1400" b="1" dirty="0"/>
            </a:p>
          </p:txBody>
        </p:sp>
        <p:cxnSp>
          <p:nvCxnSpPr>
            <p:cNvPr id="68" name="직선 화살표 연결선 37">
              <a:extLst>
                <a:ext uri="{FF2B5EF4-FFF2-40B4-BE49-F238E27FC236}">
                  <a16:creationId xmlns:a16="http://schemas.microsoft.com/office/drawing/2014/main" id="{7AB21A8C-14BB-AB46-8C7E-CA49C396CF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5295" y="4028649"/>
              <a:ext cx="0" cy="2025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38">
              <a:extLst>
                <a:ext uri="{FF2B5EF4-FFF2-40B4-BE49-F238E27FC236}">
                  <a16:creationId xmlns:a16="http://schemas.microsoft.com/office/drawing/2014/main" id="{7E691946-6719-0143-9F5B-CD31BF43564B}"/>
                </a:ext>
              </a:extLst>
            </p:cNvPr>
            <p:cNvSpPr/>
            <p:nvPr/>
          </p:nvSpPr>
          <p:spPr>
            <a:xfrm>
              <a:off x="1661441" y="4996054"/>
              <a:ext cx="574187" cy="2542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FD40462-DB9B-B545-9807-C243EE398D4F}"/>
                </a:ext>
              </a:extLst>
            </p:cNvPr>
            <p:cNvSpPr txBox="1"/>
            <p:nvPr/>
          </p:nvSpPr>
          <p:spPr>
            <a:xfrm>
              <a:off x="1647419" y="4982866"/>
              <a:ext cx="9652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INPUT</a:t>
              </a:r>
              <a:endParaRPr lang="ko-KR" altLang="en-US" sz="1200" b="1" dirty="0"/>
            </a:p>
          </p:txBody>
        </p:sp>
        <p:cxnSp>
          <p:nvCxnSpPr>
            <p:cNvPr id="71" name="직선 화살표 연결선 40">
              <a:extLst>
                <a:ext uri="{FF2B5EF4-FFF2-40B4-BE49-F238E27FC236}">
                  <a16:creationId xmlns:a16="http://schemas.microsoft.com/office/drawing/2014/main" id="{B0D7230C-1113-3E44-8090-BB7642D81B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4400" y="4547786"/>
              <a:ext cx="0" cy="45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직사각형 41">
              <a:extLst>
                <a:ext uri="{FF2B5EF4-FFF2-40B4-BE49-F238E27FC236}">
                  <a16:creationId xmlns:a16="http://schemas.microsoft.com/office/drawing/2014/main" id="{E7764479-DC89-DD4E-B598-3BB7C3423794}"/>
                </a:ext>
              </a:extLst>
            </p:cNvPr>
            <p:cNvSpPr/>
            <p:nvPr/>
          </p:nvSpPr>
          <p:spPr>
            <a:xfrm>
              <a:off x="1564060" y="2368248"/>
              <a:ext cx="4062873" cy="24229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3" name="직선 화살표 연결선 42">
              <a:extLst>
                <a:ext uri="{FF2B5EF4-FFF2-40B4-BE49-F238E27FC236}">
                  <a16:creationId xmlns:a16="http://schemas.microsoft.com/office/drawing/2014/main" id="{57C974B3-538B-A140-B1B2-65F078C3B2E9}"/>
                </a:ext>
              </a:extLst>
            </p:cNvPr>
            <p:cNvCxnSpPr>
              <a:cxnSpLocks/>
            </p:cNvCxnSpPr>
            <p:nvPr/>
          </p:nvCxnSpPr>
          <p:spPr>
            <a:xfrm>
              <a:off x="4362112" y="4048070"/>
              <a:ext cx="0" cy="9105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43">
              <a:extLst>
                <a:ext uri="{FF2B5EF4-FFF2-40B4-BE49-F238E27FC236}">
                  <a16:creationId xmlns:a16="http://schemas.microsoft.com/office/drawing/2014/main" id="{1310B7A9-9F0F-5644-ADAE-FECF7875797F}"/>
                </a:ext>
              </a:extLst>
            </p:cNvPr>
            <p:cNvSpPr/>
            <p:nvPr/>
          </p:nvSpPr>
          <p:spPr>
            <a:xfrm>
              <a:off x="4027291" y="4992465"/>
              <a:ext cx="681023" cy="2542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3471531-A2A3-E641-ACED-B264888C3521}"/>
                </a:ext>
              </a:extLst>
            </p:cNvPr>
            <p:cNvSpPr txBox="1"/>
            <p:nvPr/>
          </p:nvSpPr>
          <p:spPr>
            <a:xfrm>
              <a:off x="3974937" y="4981751"/>
              <a:ext cx="9652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OUTPUT</a:t>
              </a:r>
              <a:endParaRPr lang="ko-KR" altLang="en-US" sz="1200" b="1" dirty="0"/>
            </a:p>
          </p:txBody>
        </p:sp>
        <p:cxnSp>
          <p:nvCxnSpPr>
            <p:cNvPr id="76" name="직선 화살표 연결선 45">
              <a:extLst>
                <a:ext uri="{FF2B5EF4-FFF2-40B4-BE49-F238E27FC236}">
                  <a16:creationId xmlns:a16="http://schemas.microsoft.com/office/drawing/2014/main" id="{67B6B776-3770-0347-8A2F-E3D2D3C2ABA5}"/>
                </a:ext>
              </a:extLst>
            </p:cNvPr>
            <p:cNvCxnSpPr>
              <a:cxnSpLocks/>
            </p:cNvCxnSpPr>
            <p:nvPr/>
          </p:nvCxnSpPr>
          <p:spPr>
            <a:xfrm>
              <a:off x="4505525" y="3903233"/>
              <a:ext cx="24968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46">
              <a:extLst>
                <a:ext uri="{FF2B5EF4-FFF2-40B4-BE49-F238E27FC236}">
                  <a16:creationId xmlns:a16="http://schemas.microsoft.com/office/drawing/2014/main" id="{D3CF368E-525B-7D47-BBB8-C6087B0CE25B}"/>
                </a:ext>
              </a:extLst>
            </p:cNvPr>
            <p:cNvCxnSpPr>
              <a:cxnSpLocks/>
            </p:cNvCxnSpPr>
            <p:nvPr/>
          </p:nvCxnSpPr>
          <p:spPr>
            <a:xfrm>
              <a:off x="5343384" y="3903233"/>
              <a:ext cx="4224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47">
              <a:extLst>
                <a:ext uri="{FF2B5EF4-FFF2-40B4-BE49-F238E27FC236}">
                  <a16:creationId xmlns:a16="http://schemas.microsoft.com/office/drawing/2014/main" id="{03A1DF06-ECB5-3E48-BE67-DA1EE30C52F0}"/>
                </a:ext>
              </a:extLst>
            </p:cNvPr>
            <p:cNvCxnSpPr>
              <a:cxnSpLocks/>
            </p:cNvCxnSpPr>
            <p:nvPr/>
          </p:nvCxnSpPr>
          <p:spPr>
            <a:xfrm>
              <a:off x="1232667" y="2602827"/>
              <a:ext cx="4094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48">
              <a:extLst>
                <a:ext uri="{FF2B5EF4-FFF2-40B4-BE49-F238E27FC236}">
                  <a16:creationId xmlns:a16="http://schemas.microsoft.com/office/drawing/2014/main" id="{9D30E486-F09F-2947-8A81-414859F9667F}"/>
                </a:ext>
              </a:extLst>
            </p:cNvPr>
            <p:cNvCxnSpPr>
              <a:cxnSpLocks/>
            </p:cNvCxnSpPr>
            <p:nvPr/>
          </p:nvCxnSpPr>
          <p:spPr>
            <a:xfrm>
              <a:off x="1230657" y="4403659"/>
              <a:ext cx="409448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7AC189F-2EAD-634C-A4F7-BD6C96EF944D}"/>
                </a:ext>
              </a:extLst>
            </p:cNvPr>
            <p:cNvSpPr txBox="1"/>
            <p:nvPr/>
          </p:nvSpPr>
          <p:spPr>
            <a:xfrm>
              <a:off x="305806" y="2320260"/>
              <a:ext cx="1092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Long Term </a:t>
              </a:r>
            </a:p>
            <a:p>
              <a:r>
                <a:rPr lang="en-US" altLang="ko-KR" sz="1400" b="1" dirty="0"/>
                <a:t>Memory</a:t>
              </a:r>
              <a:endParaRPr lang="ko-KR" altLang="en-US" sz="1400" b="1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EFE33A2-ACF4-B741-AC4D-CAF1C43F4682}"/>
                </a:ext>
              </a:extLst>
            </p:cNvPr>
            <p:cNvSpPr txBox="1"/>
            <p:nvPr/>
          </p:nvSpPr>
          <p:spPr>
            <a:xfrm>
              <a:off x="305956" y="4111134"/>
              <a:ext cx="11740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Short Term </a:t>
              </a:r>
            </a:p>
            <a:p>
              <a:r>
                <a:rPr lang="en-US" altLang="ko-KR" sz="1400" b="1" dirty="0"/>
                <a:t>Memory</a:t>
              </a:r>
              <a:endParaRPr lang="ko-KR" altLang="en-US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C7FD31B4-585F-0E47-8245-842426878E95}"/>
                    </a:ext>
                  </a:extLst>
                </p:cNvPr>
                <p:cNvSpPr txBox="1"/>
                <p:nvPr/>
              </p:nvSpPr>
              <p:spPr>
                <a:xfrm>
                  <a:off x="1190420" y="4860026"/>
                  <a:ext cx="689759" cy="3346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450B132-CEBD-4F3D-9782-A563F855D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0420" y="4860026"/>
                  <a:ext cx="689759" cy="334662"/>
                </a:xfrm>
                <a:prstGeom prst="rect">
                  <a:avLst/>
                </a:prstGeom>
                <a:blipFill>
                  <a:blip r:embed="rId3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2A44712-DB44-CE4A-832B-A32D69165FE1}"/>
                    </a:ext>
                  </a:extLst>
                </p:cNvPr>
                <p:cNvSpPr txBox="1"/>
                <p:nvPr/>
              </p:nvSpPr>
              <p:spPr>
                <a:xfrm>
                  <a:off x="494694" y="4560313"/>
                  <a:ext cx="7147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9C942E8-1AD4-4F3A-9D33-E5F807047A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94" y="4560313"/>
                  <a:ext cx="71477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D425F402-9097-BF46-A527-3FDC1EA3D0AB}"/>
                    </a:ext>
                  </a:extLst>
                </p:cNvPr>
                <p:cNvSpPr txBox="1"/>
                <p:nvPr/>
              </p:nvSpPr>
              <p:spPr>
                <a:xfrm>
                  <a:off x="485359" y="2734393"/>
                  <a:ext cx="7147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29EBA9F-E4D1-40EB-93C4-06773B8A35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359" y="2734393"/>
                  <a:ext cx="71477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직선 연결선 55">
              <a:extLst>
                <a:ext uri="{FF2B5EF4-FFF2-40B4-BE49-F238E27FC236}">
                  <a16:creationId xmlns:a16="http://schemas.microsoft.com/office/drawing/2014/main" id="{D49229FC-1517-1E42-AA49-09916BC2558D}"/>
                </a:ext>
              </a:extLst>
            </p:cNvPr>
            <p:cNvCxnSpPr>
              <a:cxnSpLocks/>
            </p:cNvCxnSpPr>
            <p:nvPr/>
          </p:nvCxnSpPr>
          <p:spPr>
            <a:xfrm>
              <a:off x="5036115" y="2576275"/>
              <a:ext cx="452" cy="5156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75">
              <a:extLst>
                <a:ext uri="{FF2B5EF4-FFF2-40B4-BE49-F238E27FC236}">
                  <a16:creationId xmlns:a16="http://schemas.microsoft.com/office/drawing/2014/main" id="{923C3982-6BE6-2744-9EE6-FC8CA95E25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5229" y="3381475"/>
              <a:ext cx="1" cy="36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7" name="Picture 86">
            <a:extLst>
              <a:ext uri="{FF2B5EF4-FFF2-40B4-BE49-F238E27FC236}">
                <a16:creationId xmlns:a16="http://schemas.microsoft.com/office/drawing/2014/main" id="{A8A44675-B9E5-BC44-92F1-5BA379134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8280" y="556608"/>
            <a:ext cx="5346402" cy="1444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8" name="직선 연결선[R] 21">
            <a:extLst>
              <a:ext uri="{FF2B5EF4-FFF2-40B4-BE49-F238E27FC236}">
                <a16:creationId xmlns:a16="http://schemas.microsoft.com/office/drawing/2014/main" id="{C9640953-94CE-3C46-A90A-42BB9473A85B}"/>
              </a:ext>
            </a:extLst>
          </p:cNvPr>
          <p:cNvCxnSpPr>
            <a:cxnSpLocks/>
          </p:cNvCxnSpPr>
          <p:nvPr/>
        </p:nvCxnSpPr>
        <p:spPr>
          <a:xfrm>
            <a:off x="6096000" y="1323474"/>
            <a:ext cx="0" cy="507800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035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9D1C1-89D6-EB45-875D-628A59823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6709" y="5764703"/>
            <a:ext cx="1828800" cy="589206"/>
          </a:xfrm>
        </p:spPr>
        <p:txBody>
          <a:bodyPr>
            <a:noAutofit/>
          </a:bodyPr>
          <a:lstStyle/>
          <a:p>
            <a:r>
              <a:rPr kumimoji="1" lang="en-US" altLang="ko-KR" sz="2800" dirty="0"/>
              <a:t>EOD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88448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B5A6-1B37-C24A-B9C2-95E5806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NER (Named Entity Recognition)</a:t>
            </a:r>
            <a:endParaRPr kumimoji="1"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A69C2-BE63-2443-9594-66AD3F066376}"/>
              </a:ext>
            </a:extLst>
          </p:cNvPr>
          <p:cNvSpPr txBox="1"/>
          <p:nvPr/>
        </p:nvSpPr>
        <p:spPr>
          <a:xfrm>
            <a:off x="714349" y="1421426"/>
            <a:ext cx="4997683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Subtask of NLP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Predefined category(</a:t>
            </a:r>
            <a:r>
              <a:rPr lang="ko-KR" altLang="en-US" dirty="0"/>
              <a:t>지명</a:t>
            </a:r>
            <a:r>
              <a:rPr lang="en-US" altLang="ko-KR" dirty="0"/>
              <a:t>,</a:t>
            </a:r>
            <a:r>
              <a:rPr lang="ko-KR" altLang="en-US" dirty="0"/>
              <a:t> 위치</a:t>
            </a:r>
            <a:r>
              <a:rPr lang="en-US" altLang="ko-KR" dirty="0"/>
              <a:t>,</a:t>
            </a:r>
            <a:r>
              <a:rPr lang="ko-KR" altLang="en-US" dirty="0"/>
              <a:t> 사람 등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classify </a:t>
            </a:r>
            <a:r>
              <a:rPr lang="ko-KR" altLang="en-US" dirty="0"/>
              <a:t>하는 것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cases of NER: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Automatically summarizing resumes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Simplifying customer supports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i="1" dirty="0"/>
              <a:t>“</a:t>
            </a:r>
            <a:r>
              <a:rPr lang="en-US" altLang="ko-KR" b="1" i="1" dirty="0">
                <a:highlight>
                  <a:srgbClr val="C0C0C0"/>
                </a:highlight>
              </a:rPr>
              <a:t>Apple</a:t>
            </a:r>
            <a:r>
              <a:rPr lang="en-US" altLang="ko-KR" b="1" i="1" dirty="0"/>
              <a:t> CEO </a:t>
            </a:r>
            <a:r>
              <a:rPr lang="en-US" altLang="ko-KR" b="1" i="1" dirty="0">
                <a:highlight>
                  <a:srgbClr val="808000"/>
                </a:highlight>
              </a:rPr>
              <a:t>Tim Cook </a:t>
            </a:r>
            <a:r>
              <a:rPr lang="en-US" altLang="ko-KR" b="1" i="1" dirty="0"/>
              <a:t>introduces 2 new, larger iPhones, Smart watch at </a:t>
            </a:r>
            <a:r>
              <a:rPr lang="en-US" altLang="ko-KR" b="1" i="1" dirty="0">
                <a:highlight>
                  <a:srgbClr val="008080"/>
                </a:highlight>
              </a:rPr>
              <a:t>Cupertino</a:t>
            </a:r>
            <a:r>
              <a:rPr lang="en-US" altLang="ko-KR" b="1" i="1" dirty="0"/>
              <a:t> </a:t>
            </a:r>
            <a:r>
              <a:rPr lang="en-US" altLang="ko-KR" b="1" i="1" dirty="0">
                <a:highlight>
                  <a:srgbClr val="C0C0C0"/>
                </a:highlight>
              </a:rPr>
              <a:t>Flint Center</a:t>
            </a:r>
            <a:r>
              <a:rPr lang="en-US" altLang="ko-KR" b="1" i="1" dirty="0"/>
              <a:t> Event”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C0C0C0"/>
                </a:highlight>
              </a:rPr>
              <a:t>Organization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8080"/>
                </a:highlight>
              </a:rPr>
              <a:t>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808000"/>
                </a:highlight>
              </a:rPr>
              <a:t>Person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9C5E8A-1995-C541-A125-AE3C6489A22F}"/>
              </a:ext>
            </a:extLst>
          </p:cNvPr>
          <p:cNvSpPr txBox="1"/>
          <p:nvPr/>
        </p:nvSpPr>
        <p:spPr>
          <a:xfrm>
            <a:off x="6586847" y="1906557"/>
            <a:ext cx="523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arenR"/>
            </a:pPr>
            <a:r>
              <a:rPr lang="en-US" altLang="ko-KR" sz="1600" b="1" dirty="0"/>
              <a:t>BIO Tagging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0" dirty="0"/>
              <a:t>B : Begin, I : Inside, O: Outside</a:t>
            </a:r>
            <a:endParaRPr lang="ko-KR" altLang="en-US" sz="16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89798-51DB-F846-88F5-28A73E5026FD}"/>
              </a:ext>
            </a:extLst>
          </p:cNvPr>
          <p:cNvSpPr txBox="1"/>
          <p:nvPr/>
        </p:nvSpPr>
        <p:spPr>
          <a:xfrm>
            <a:off x="6586847" y="2648570"/>
            <a:ext cx="523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dirty="0"/>
              <a:t>2) NER Tagging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0" dirty="0"/>
              <a:t>LOC : 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0" dirty="0"/>
              <a:t>ORG : organization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0" dirty="0"/>
              <a:t>PER : person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0" dirty="0"/>
              <a:t>MISC : miscellaneous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6E38A-2824-A44A-BB7C-DFA320842F8B}"/>
              </a:ext>
            </a:extLst>
          </p:cNvPr>
          <p:cNvSpPr txBox="1"/>
          <p:nvPr/>
        </p:nvSpPr>
        <p:spPr>
          <a:xfrm>
            <a:off x="6278554" y="1421426"/>
            <a:ext cx="235025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Tagging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Libraries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D7E89-7EC7-5242-89D7-FA9168928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535" y="5322877"/>
            <a:ext cx="1755164" cy="91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B2868A-4405-4445-9084-B1B39FFC2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993" y="5322878"/>
            <a:ext cx="1752930" cy="918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B7DAE2-98C0-3D41-8627-9ABDF272A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9701" y="5322877"/>
            <a:ext cx="1752930" cy="9851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29FC08-EF27-764B-A81A-B310B85E4743}"/>
              </a:ext>
            </a:extLst>
          </p:cNvPr>
          <p:cNvSpPr txBox="1"/>
          <p:nvPr/>
        </p:nvSpPr>
        <p:spPr>
          <a:xfrm>
            <a:off x="6586847" y="4168275"/>
            <a:ext cx="1620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Word embedding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B52142-75EB-134A-9FAA-3544E81CF3C5}"/>
              </a:ext>
            </a:extLst>
          </p:cNvPr>
          <p:cNvSpPr txBox="1"/>
          <p:nvPr/>
        </p:nvSpPr>
        <p:spPr>
          <a:xfrm>
            <a:off x="8573001" y="4168274"/>
            <a:ext cx="231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Deep learning(CNN, RNN)</a:t>
            </a:r>
          </a:p>
        </p:txBody>
      </p:sp>
      <p:sp>
        <p:nvSpPr>
          <p:cNvPr id="13" name="Plus 12">
            <a:extLst>
              <a:ext uri="{FF2B5EF4-FFF2-40B4-BE49-F238E27FC236}">
                <a16:creationId xmlns:a16="http://schemas.microsoft.com/office/drawing/2014/main" id="{CC24DC7A-3B13-0744-B4FF-7828E7D856AD}"/>
              </a:ext>
            </a:extLst>
          </p:cNvPr>
          <p:cNvSpPr/>
          <p:nvPr/>
        </p:nvSpPr>
        <p:spPr>
          <a:xfrm>
            <a:off x="8207034" y="4180362"/>
            <a:ext cx="272833" cy="321023"/>
          </a:xfrm>
          <a:prstGeom prst="mathPlus">
            <a:avLst>
              <a:gd name="adj1" fmla="val 533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66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B5A6-1B37-C24A-B9C2-95E5806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NER (Named Entity Recognition)</a:t>
            </a:r>
            <a:endParaRPr kumimoji="1" lang="ko-KR" alt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0EE0F3-E59E-514C-8343-E67D20A53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79" y="859234"/>
            <a:ext cx="11477683" cy="52992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D37DDF-48D9-F148-B28A-10D17DADA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87" y="817081"/>
            <a:ext cx="11417465" cy="53835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B59FB3-7DD1-694A-A292-4C8AD57CD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87" y="853212"/>
            <a:ext cx="11369290" cy="531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6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6DBD0E-D686-D042-8E7A-927A87AE1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068" y="859234"/>
            <a:ext cx="8653864" cy="556148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07CD571-8B85-6440-A12E-D22B7BDFB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NER (Named Entity Recognition)</a:t>
            </a:r>
            <a:endParaRPr kumimoji="1" lang="ko-KR" alt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7D7DB4-ABD6-0D41-9310-5C87D6621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43" y="1013519"/>
            <a:ext cx="10732168" cy="52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4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B5A6-1B37-C24A-B9C2-95E5806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CNN (Convolutional Neural Network)</a:t>
            </a:r>
            <a:endParaRPr kumimoji="1" lang="ko-KR" altLang="en-US" sz="2400" dirty="0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9F7D6791-DFFF-6440-AEEF-7B1AA6766AA2}"/>
              </a:ext>
            </a:extLst>
          </p:cNvPr>
          <p:cNvCxnSpPr>
            <a:cxnSpLocks/>
          </p:cNvCxnSpPr>
          <p:nvPr/>
        </p:nvCxnSpPr>
        <p:spPr>
          <a:xfrm>
            <a:off x="6096000" y="1128156"/>
            <a:ext cx="0" cy="54658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D84D59A-8DEB-824B-B3C0-D85FA32F7798}"/>
              </a:ext>
            </a:extLst>
          </p:cNvPr>
          <p:cNvSpPr txBox="1"/>
          <p:nvPr/>
        </p:nvSpPr>
        <p:spPr>
          <a:xfrm>
            <a:off x="739460" y="1311300"/>
            <a:ext cx="4149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Speech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r>
              <a:rPr lang="en-US" dirty="0">
                <a:sym typeface="Wingdings" pitchFamily="2" charset="2"/>
              </a:rPr>
              <a:t> Useful information from raw signal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B1A1C4-B28A-6344-AE99-674853D72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79" y="4320145"/>
            <a:ext cx="5079612" cy="1504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15ADCC-A4EC-3041-9951-5AFCF997C927}"/>
              </a:ext>
            </a:extLst>
          </p:cNvPr>
          <p:cNvSpPr txBox="1"/>
          <p:nvPr/>
        </p:nvSpPr>
        <p:spPr>
          <a:xfrm>
            <a:off x="414253" y="5895155"/>
            <a:ext cx="5458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e.g.: 9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layers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deep: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convolution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layers,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fully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connected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layers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EA6130-C4F9-5E4D-B635-948C8DDA4E14}"/>
              </a:ext>
            </a:extLst>
          </p:cNvPr>
          <p:cNvSpPr txBox="1"/>
          <p:nvPr/>
        </p:nvSpPr>
        <p:spPr>
          <a:xfrm>
            <a:off x="397531" y="3666728"/>
            <a:ext cx="5330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영상에서는 이미지와 </a:t>
            </a:r>
            <a:r>
              <a:rPr lang="en-US" altLang="ko-KR" sz="1400" dirty="0"/>
              <a:t>RGB</a:t>
            </a:r>
            <a:r>
              <a:rPr lang="ko-KR" altLang="en-US" sz="1400" dirty="0"/>
              <a:t> 채널 등의 이미지 픽셀의 표현인 반면</a:t>
            </a:r>
            <a:endParaRPr lang="en-US" altLang="ko-KR" sz="1400" dirty="0"/>
          </a:p>
          <a:p>
            <a:pPr algn="ctr"/>
            <a:r>
              <a:rPr lang="en-US" sz="1400" dirty="0"/>
              <a:t>NLP</a:t>
            </a:r>
            <a:r>
              <a:rPr lang="ko-KR" altLang="en-US" sz="1400" dirty="0"/>
              <a:t>에서는 </a:t>
            </a:r>
            <a:r>
              <a:rPr lang="ko-KR" altLang="en-US" sz="1400" i="1" dirty="0"/>
              <a:t>문장과 단어</a:t>
            </a:r>
            <a:r>
              <a:rPr lang="en-US" altLang="ko-KR" sz="1400" i="1" dirty="0"/>
              <a:t>,</a:t>
            </a:r>
            <a:r>
              <a:rPr lang="ko-KR" altLang="en-US" sz="1400" i="1" dirty="0"/>
              <a:t> 캐릭터들의 행렬 표현</a:t>
            </a:r>
            <a:endParaRPr lang="en-US" sz="1400" i="1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C4FEE3EA-59F9-9B49-9CB5-DDD04E26F942}"/>
              </a:ext>
            </a:extLst>
          </p:cNvPr>
          <p:cNvSpPr/>
          <p:nvPr/>
        </p:nvSpPr>
        <p:spPr>
          <a:xfrm>
            <a:off x="2814451" y="2794380"/>
            <a:ext cx="369106" cy="745177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36C779-23E5-B544-824B-CE1CF7454E30}"/>
              </a:ext>
            </a:extLst>
          </p:cNvPr>
          <p:cNvSpPr txBox="1"/>
          <p:nvPr/>
        </p:nvSpPr>
        <p:spPr>
          <a:xfrm>
            <a:off x="2683853" y="2900410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ighlight>
                  <a:srgbClr val="C0C0C0"/>
                </a:highlight>
              </a:rPr>
              <a:t>NLP</a:t>
            </a:r>
            <a:endParaRPr lang="en-US" b="1" dirty="0">
              <a:highlight>
                <a:srgbClr val="C0C0C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AD3C4E-18FE-0144-BEE3-091A8CEC906B}"/>
              </a:ext>
            </a:extLst>
          </p:cNvPr>
          <p:cNvSpPr txBox="1"/>
          <p:nvPr/>
        </p:nvSpPr>
        <p:spPr>
          <a:xfrm>
            <a:off x="6319074" y="1311300"/>
            <a:ext cx="58729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 for…</a:t>
            </a:r>
          </a:p>
          <a:p>
            <a:pPr lvl="1"/>
            <a:r>
              <a:rPr lang="en-US" altLang="ko-KR" dirty="0"/>
              <a:t>Contextual</a:t>
            </a:r>
            <a:r>
              <a:rPr lang="ko-KR" altLang="en-US" dirty="0"/>
              <a:t> </a:t>
            </a:r>
            <a:r>
              <a:rPr lang="en-US" altLang="ko-KR" dirty="0"/>
              <a:t>window</a:t>
            </a:r>
            <a:r>
              <a:rPr lang="ko-KR" altLang="en-US" dirty="0"/>
              <a:t> 내의 의미적 단서 추출</a:t>
            </a:r>
            <a:endParaRPr lang="en-US" altLang="ko-KR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CC834-614D-DA4A-8F2A-3A7458926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971" y="2019394"/>
            <a:ext cx="1851924" cy="1374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F1EE68-80D3-2041-ACF1-D91E90F47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221" y="123460"/>
            <a:ext cx="2815390" cy="8451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6067A0-70B2-2145-84FE-12962CA74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936" y="4030232"/>
            <a:ext cx="5310488" cy="2157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1B6163-882C-E14D-9BDB-E13D92EC83C8}"/>
              </a:ext>
            </a:extLst>
          </p:cNvPr>
          <p:cNvSpPr txBox="1"/>
          <p:nvPr/>
        </p:nvSpPr>
        <p:spPr>
          <a:xfrm>
            <a:off x="6505425" y="6411887"/>
            <a:ext cx="55002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ratsgo.github.io</a:t>
            </a:r>
            <a:r>
              <a:rPr lang="en-US" sz="1100" b="1" dirty="0"/>
              <a:t>/natural%20language%20processing/2017/03/19/CNN/</a:t>
            </a:r>
          </a:p>
        </p:txBody>
      </p:sp>
    </p:spTree>
    <p:extLst>
      <p:ext uri="{BB962C8B-B14F-4D97-AF65-F5344CB8AC3E}">
        <p14:creationId xmlns:p14="http://schemas.microsoft.com/office/powerpoint/2010/main" val="3585418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2328334-4AA4-DC4B-A45A-820D328C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CNN (Convolutional Neural Network)</a:t>
            </a:r>
            <a:endParaRPr kumimoji="1"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F2F12F-C6FE-B845-879D-C95CF3FF41C2}"/>
              </a:ext>
            </a:extLst>
          </p:cNvPr>
          <p:cNvSpPr txBox="1"/>
          <p:nvPr/>
        </p:nvSpPr>
        <p:spPr>
          <a:xfrm>
            <a:off x="1239253" y="1208492"/>
            <a:ext cx="3525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CNN for character embedding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1EE02B-182E-AC47-89F0-165987AC7422}"/>
              </a:ext>
            </a:extLst>
          </p:cNvPr>
          <p:cNvSpPr txBox="1"/>
          <p:nvPr/>
        </p:nvSpPr>
        <p:spPr>
          <a:xfrm>
            <a:off x="324853" y="1822103"/>
            <a:ext cx="5561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Word embedding errors from texts written by humans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예</a:t>
            </a:r>
            <a:r>
              <a:rPr lang="en-US" altLang="ko-KR" sz="1600" dirty="0"/>
              <a:t>: ‘</a:t>
            </a:r>
            <a:r>
              <a:rPr lang="en-US" altLang="ko-KR" sz="1600" dirty="0" err="1"/>
              <a:t>tarantino</a:t>
            </a:r>
            <a:r>
              <a:rPr lang="en-US" altLang="ko-KR" sz="1600" dirty="0"/>
              <a:t>’, ‘</a:t>
            </a:r>
            <a:r>
              <a:rPr lang="en-US" altLang="ko-KR" sz="1600" dirty="0" err="1"/>
              <a:t>tarrantino</a:t>
            </a:r>
            <a:r>
              <a:rPr lang="en-US" altLang="ko-KR" sz="1600" dirty="0"/>
              <a:t>’, ‘</a:t>
            </a:r>
            <a:r>
              <a:rPr lang="en-US" altLang="ko-KR" sz="1600" dirty="0" err="1"/>
              <a:t>torantino</a:t>
            </a:r>
            <a:r>
              <a:rPr lang="en-US" altLang="ko-KR" sz="1600" dirty="0"/>
              <a:t>’, ‘</a:t>
            </a:r>
            <a:r>
              <a:rPr lang="en-US" altLang="ko-KR" sz="1600" dirty="0" err="1"/>
              <a:t>torontino</a:t>
            </a:r>
            <a:r>
              <a:rPr lang="en-US" altLang="ko-KR" sz="1600" dirty="0"/>
              <a:t>’, etc.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01897-E1BF-6940-B993-ECB2831C613C}"/>
              </a:ext>
            </a:extLst>
          </p:cNvPr>
          <p:cNvSpPr/>
          <p:nvPr/>
        </p:nvSpPr>
        <p:spPr>
          <a:xfrm>
            <a:off x="216569" y="6323272"/>
            <a:ext cx="56694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츨처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hackernoon.com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/chars2vec-character-based-language-model-for-handling-real-world-texts-with-spelling-errors-and-a3e4053a147d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AD1B5DFE-A369-A144-AA65-66A70055F442}"/>
              </a:ext>
            </a:extLst>
          </p:cNvPr>
          <p:cNvSpPr/>
          <p:nvPr/>
        </p:nvSpPr>
        <p:spPr>
          <a:xfrm>
            <a:off x="2912948" y="2540365"/>
            <a:ext cx="311515" cy="62890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63F6B9-8AE2-DE46-A238-DD8010E3D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74" y="3202371"/>
            <a:ext cx="5319882" cy="13318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C73021-84C1-3949-A67F-66EC9C9018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99" t="11071" r="7265" b="4275"/>
          <a:stretch/>
        </p:blipFill>
        <p:spPr>
          <a:xfrm>
            <a:off x="2514600" y="4383424"/>
            <a:ext cx="3455676" cy="19948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C4F3A9-2EC2-0D4A-8F80-463948153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055" y="1822103"/>
            <a:ext cx="5153039" cy="11779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C11043-089B-7B4C-8F33-61D26A646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2566" y="3868307"/>
            <a:ext cx="3998054" cy="165259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직선 연결선[R] 21">
            <a:extLst>
              <a:ext uri="{FF2B5EF4-FFF2-40B4-BE49-F238E27FC236}">
                <a16:creationId xmlns:a16="http://schemas.microsoft.com/office/drawing/2014/main" id="{35E9E257-76F1-0C47-8161-A13B987CB7E6}"/>
              </a:ext>
            </a:extLst>
          </p:cNvPr>
          <p:cNvCxnSpPr>
            <a:cxnSpLocks/>
          </p:cNvCxnSpPr>
          <p:nvPr/>
        </p:nvCxnSpPr>
        <p:spPr>
          <a:xfrm>
            <a:off x="6097445" y="1436418"/>
            <a:ext cx="0" cy="515756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9F21DC-070B-524A-80B3-A3C921A39BEC}"/>
              </a:ext>
            </a:extLst>
          </p:cNvPr>
          <p:cNvSpPr txBox="1"/>
          <p:nvPr/>
        </p:nvSpPr>
        <p:spPr>
          <a:xfrm>
            <a:off x="301026" y="4910844"/>
            <a:ext cx="20864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+</a:t>
            </a:r>
            <a:endParaRPr lang="en-US" sz="1400" b="1" dirty="0"/>
          </a:p>
          <a:p>
            <a:r>
              <a:rPr lang="en-US" sz="1400" b="1" i="1" dirty="0"/>
              <a:t>‘</a:t>
            </a:r>
            <a:r>
              <a:rPr lang="en-US" sz="1400" b="1" i="1" dirty="0" err="1"/>
              <a:t>subword</a:t>
            </a:r>
            <a:r>
              <a:rPr lang="en-US" sz="1400" b="1" i="1" dirty="0"/>
              <a:t> information’</a:t>
            </a:r>
          </a:p>
        </p:txBody>
      </p:sp>
    </p:spTree>
    <p:extLst>
      <p:ext uri="{BB962C8B-B14F-4D97-AF65-F5344CB8AC3E}">
        <p14:creationId xmlns:p14="http://schemas.microsoft.com/office/powerpoint/2010/main" val="244181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B5A6-1B37-C24A-B9C2-95E5806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CNN (Convolution Neural Network)</a:t>
            </a:r>
            <a:endParaRPr kumimoji="1" lang="ko-KR" altLang="en-US" sz="2400" dirty="0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9F7D6791-DFFF-6440-AEEF-7B1AA6766AA2}"/>
              </a:ext>
            </a:extLst>
          </p:cNvPr>
          <p:cNvCxnSpPr>
            <a:cxnSpLocks/>
          </p:cNvCxnSpPr>
          <p:nvPr/>
        </p:nvCxnSpPr>
        <p:spPr>
          <a:xfrm>
            <a:off x="6097445" y="1436418"/>
            <a:ext cx="0" cy="515756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D84D59A-8DEB-824B-B3C0-D85FA32F7798}"/>
              </a:ext>
            </a:extLst>
          </p:cNvPr>
          <p:cNvSpPr txBox="1"/>
          <p:nvPr/>
        </p:nvSpPr>
        <p:spPr>
          <a:xfrm>
            <a:off x="1060532" y="1236363"/>
            <a:ext cx="3894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/>
              <a:t>CNN for character embedding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D6F1CE-D688-7A43-B150-677A3FA4C5C2}"/>
              </a:ext>
            </a:extLst>
          </p:cNvPr>
          <p:cNvSpPr txBox="1"/>
          <p:nvPr/>
        </p:nvSpPr>
        <p:spPr>
          <a:xfrm>
            <a:off x="6383874" y="1233473"/>
            <a:ext cx="5297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Character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embedding</a:t>
            </a:r>
            <a:r>
              <a:rPr lang="ko-KR" altLang="en-US" sz="1600" b="1" dirty="0"/>
              <a:t>을 통해</a:t>
            </a:r>
            <a:endParaRPr lang="en-US" altLang="ko-KR" sz="1600" b="1" dirty="0"/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600" dirty="0"/>
              <a:t>Word embedding</a:t>
            </a:r>
            <a:r>
              <a:rPr lang="ko-KR" altLang="en-US" sz="1600" dirty="0"/>
              <a:t>이 이미 학습된 단어들만 알 수 있음</a:t>
            </a:r>
            <a:endParaRPr lang="en-US" altLang="ko-KR" sz="1600" dirty="0"/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600" dirty="0"/>
              <a:t>반면에 </a:t>
            </a:r>
            <a:r>
              <a:rPr lang="en-US" altLang="ko-KR" sz="1600" dirty="0"/>
              <a:t>out of vocabulary word</a:t>
            </a:r>
            <a:r>
              <a:rPr lang="ko-KR" altLang="en-US" sz="1600" dirty="0"/>
              <a:t>까지 학습할 수 있게 됨</a:t>
            </a:r>
            <a:endParaRPr lang="en-US" altLang="ko-KR" sz="1600" dirty="0"/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600" dirty="0"/>
              <a:t>그래서 </a:t>
            </a:r>
            <a:r>
              <a:rPr lang="en-US" altLang="ko-KR" sz="1600" dirty="0"/>
              <a:t>text classification, language model, </a:t>
            </a:r>
            <a:r>
              <a:rPr lang="ko-KR" altLang="en-US" sz="1600" dirty="0"/>
              <a:t>가장 중요하게는 </a:t>
            </a:r>
            <a:r>
              <a:rPr lang="en-US" altLang="ko-KR" sz="1600" dirty="0"/>
              <a:t>NER</a:t>
            </a:r>
            <a:r>
              <a:rPr lang="ko-KR" altLang="en-US" sz="1600" dirty="0"/>
              <a:t>에 사용된다는 것 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A98E2B-F568-2446-A016-C04CD3D94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22" y="3872818"/>
            <a:ext cx="3158884" cy="27211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A904D3-718C-FB4E-B39F-AE7C70A45117}"/>
              </a:ext>
            </a:extLst>
          </p:cNvPr>
          <p:cNvSpPr txBox="1"/>
          <p:nvPr/>
        </p:nvSpPr>
        <p:spPr>
          <a:xfrm>
            <a:off x="510784" y="1754781"/>
            <a:ext cx="49939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Hyperparameters for NLP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/>
              <a:t>Input representation(word2vec, </a:t>
            </a:r>
            <a:r>
              <a:rPr lang="en-US" dirty="0" err="1"/>
              <a:t>GLoVe</a:t>
            </a:r>
            <a:r>
              <a:rPr lang="en-US" dirty="0"/>
              <a:t>, one-hot vector)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/>
              <a:t>Filter </a:t>
            </a:r>
            <a:r>
              <a:rPr lang="ko-KR" altLang="en-US" dirty="0" err="1"/>
              <a:t>갯수</a:t>
            </a:r>
            <a:endParaRPr lang="en-US" altLang="ko-KR" dirty="0"/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/>
              <a:t>Stride(filter </a:t>
            </a:r>
            <a:r>
              <a:rPr lang="ko-KR" altLang="en-US" dirty="0"/>
              <a:t>움직이는 크기</a:t>
            </a:r>
            <a:r>
              <a:rPr lang="en-US" altLang="ko-KR" dirty="0"/>
              <a:t>) size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/>
              <a:t>Pooling strategies(max, average)</a:t>
            </a:r>
          </a:p>
          <a:p>
            <a:pPr marL="800100" lvl="1" indent="-342900">
              <a:buFont typeface="+mj-lt"/>
              <a:buAutoNum type="arabicParenR"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D571B-146D-8048-B7CC-7E06C4496E7A}"/>
              </a:ext>
            </a:extLst>
          </p:cNvPr>
          <p:cNvSpPr/>
          <p:nvPr/>
        </p:nvSpPr>
        <p:spPr>
          <a:xfrm>
            <a:off x="6790111" y="4747372"/>
            <a:ext cx="5112895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NLP</a:t>
            </a:r>
            <a:r>
              <a:rPr lang="ko-KR" altLang="en-US" sz="1400" dirty="0"/>
              <a:t>는 순차적 정보가 중요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매우 많은 데이터 필요 </a:t>
            </a:r>
            <a:r>
              <a:rPr lang="en-US" altLang="ko-KR" sz="1400" dirty="0">
                <a:sym typeface="Wingdings" pitchFamily="2" charset="2"/>
              </a:rPr>
              <a:t></a:t>
            </a:r>
            <a:r>
              <a:rPr lang="ko-KR" altLang="en-US" sz="1400" dirty="0">
                <a:sym typeface="Wingdings" pitchFamily="2" charset="2"/>
              </a:rPr>
              <a:t> 데이터가 부족할 때 문제</a:t>
            </a:r>
            <a:endParaRPr lang="en-US" altLang="ko-KR" sz="1400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ym typeface="Wingdings" pitchFamily="2" charset="2"/>
              </a:rPr>
              <a:t>먼 거리의 문맥 정보 모델링 불가능</a:t>
            </a:r>
            <a:r>
              <a:rPr lang="en-US" altLang="ko-KR" sz="1400" dirty="0">
                <a:sym typeface="Wingdings" pitchFamily="2" charset="2"/>
              </a:rPr>
              <a:t>,</a:t>
            </a:r>
            <a:r>
              <a:rPr lang="ko-KR" altLang="en-US" sz="1400" dirty="0">
                <a:sym typeface="Wingdings" pitchFamily="2" charset="2"/>
              </a:rPr>
              <a:t> 표현의 </a:t>
            </a:r>
            <a:r>
              <a:rPr lang="en-US" altLang="ko-KR" sz="1400" dirty="0">
                <a:sym typeface="Wingdings" pitchFamily="2" charset="2"/>
              </a:rPr>
              <a:t>sequential </a:t>
            </a:r>
            <a:r>
              <a:rPr lang="ko-KR" altLang="en-US" sz="1400" dirty="0">
                <a:sym typeface="Wingdings" pitchFamily="2" charset="2"/>
              </a:rPr>
              <a:t>순서 보존 불가</a:t>
            </a:r>
            <a:endParaRPr lang="en-US" altLang="ko-KR" sz="1400" dirty="0">
              <a:sym typeface="Wingdings" pitchFamily="2" charset="2"/>
            </a:endParaRPr>
          </a:p>
          <a:p>
            <a:endParaRPr lang="en-US" altLang="ko-KR" sz="1400" dirty="0">
              <a:sym typeface="Wingdings" pitchFamily="2" charset="2"/>
            </a:endParaRPr>
          </a:p>
          <a:p>
            <a:r>
              <a:rPr lang="en-US" altLang="ko-KR" sz="1200" dirty="0">
                <a:sym typeface="Wingdings" pitchFamily="2" charset="2"/>
              </a:rPr>
              <a:t> </a:t>
            </a:r>
            <a:r>
              <a:rPr lang="ko-KR" altLang="en-US" sz="1200" dirty="0">
                <a:sym typeface="Wingdings" pitchFamily="2" charset="2"/>
              </a:rPr>
              <a:t>순서가 중요한 </a:t>
            </a:r>
            <a:r>
              <a:rPr lang="en-US" altLang="ko-KR" sz="1200" dirty="0">
                <a:sym typeface="Wingdings" pitchFamily="2" charset="2"/>
              </a:rPr>
              <a:t>POS tagging</a:t>
            </a:r>
            <a:r>
              <a:rPr lang="ko-KR" altLang="en-US" sz="1200" dirty="0">
                <a:sym typeface="Wingdings" pitchFamily="2" charset="2"/>
              </a:rPr>
              <a:t>이나 </a:t>
            </a:r>
            <a:r>
              <a:rPr lang="en-US" altLang="ko-KR" sz="1200" dirty="0">
                <a:sym typeface="Wingdings" pitchFamily="2" charset="2"/>
              </a:rPr>
              <a:t>entity extraction</a:t>
            </a:r>
            <a:r>
              <a:rPr lang="ko-KR" altLang="en-US" sz="1200" dirty="0">
                <a:sym typeface="Wingdings" pitchFamily="2" charset="2"/>
              </a:rPr>
              <a:t>은 어려움</a:t>
            </a:r>
            <a:endParaRPr lang="en-US" altLang="ko-KR" sz="1200" dirty="0">
              <a:sym typeface="Wingdings" pitchFamily="2" charset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9D48A6-7589-2F44-970A-4D60E2E3EAD9}"/>
              </a:ext>
            </a:extLst>
          </p:cNvPr>
          <p:cNvSpPr txBox="1"/>
          <p:nvPr/>
        </p:nvSpPr>
        <p:spPr>
          <a:xfrm>
            <a:off x="8280339" y="4264786"/>
            <a:ext cx="1706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/>
              <a:t>CNN</a:t>
            </a:r>
            <a:r>
              <a:rPr lang="ko-KR" altLang="en-US" b="1" i="1" dirty="0"/>
              <a:t> </a:t>
            </a:r>
            <a:r>
              <a:rPr lang="en-US" altLang="ko-KR" b="1" i="1" dirty="0"/>
              <a:t>Problem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763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B5A6-1B37-C24A-B9C2-95E5806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RNN (Recurrent Neural Network)</a:t>
            </a:r>
            <a:endParaRPr kumimoji="1" lang="ko-KR" alt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B5BFDA-F9AE-F043-8029-91256B208002}"/>
              </a:ext>
            </a:extLst>
          </p:cNvPr>
          <p:cNvSpPr/>
          <p:nvPr/>
        </p:nvSpPr>
        <p:spPr>
          <a:xfrm>
            <a:off x="1003790" y="1394033"/>
            <a:ext cx="10751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13131"/>
                </a:solidFill>
                <a:latin typeface="PT Sans" panose="020B0503020203020204" pitchFamily="34" charset="77"/>
              </a:rPr>
              <a:t>음성</a:t>
            </a:r>
            <a:r>
              <a:rPr lang="en-US" altLang="ko-KR" dirty="0">
                <a:solidFill>
                  <a:srgbClr val="313131"/>
                </a:solidFill>
                <a:latin typeface="PT Sans" panose="020B0503020203020204" pitchFamily="34" charset="77"/>
              </a:rPr>
              <a:t>, </a:t>
            </a:r>
            <a:r>
              <a:rPr lang="ko-KR" altLang="en-US" dirty="0">
                <a:solidFill>
                  <a:srgbClr val="313131"/>
                </a:solidFill>
                <a:latin typeface="PT Sans" panose="020B0503020203020204" pitchFamily="34" charset="77"/>
              </a:rPr>
              <a:t>문자 등 </a:t>
            </a:r>
            <a:r>
              <a:rPr lang="ko-KR" altLang="en-US" b="1" dirty="0">
                <a:solidFill>
                  <a:srgbClr val="313131"/>
                </a:solidFill>
                <a:latin typeface="PT Sans" panose="020B0503020203020204" pitchFamily="34" charset="77"/>
              </a:rPr>
              <a:t>순차적</a:t>
            </a:r>
            <a:r>
              <a:rPr lang="ko-KR" altLang="en-US" dirty="0">
                <a:solidFill>
                  <a:srgbClr val="313131"/>
                </a:solidFill>
                <a:latin typeface="PT Sans" panose="020B0503020203020204" pitchFamily="34" charset="77"/>
              </a:rPr>
              <a:t>으로 등장하는 데이터 처리에 적합한 모델</a:t>
            </a:r>
            <a:endParaRPr lang="en-US" altLang="ko-KR" dirty="0">
              <a:solidFill>
                <a:srgbClr val="313131"/>
              </a:solidFill>
              <a:latin typeface="PT Sans" panose="020B05030202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03030"/>
                </a:solidFill>
                <a:latin typeface="PT Sans" panose="020B0503020203020204" pitchFamily="34" charset="77"/>
              </a:rPr>
              <a:t>Convolutional Neural Networks(CNN)</a:t>
            </a:r>
            <a:r>
              <a:rPr lang="ko-KR" altLang="en-US" dirty="0">
                <a:solidFill>
                  <a:srgbClr val="313131"/>
                </a:solidFill>
                <a:latin typeface="PT Sans" panose="020B0503020203020204" pitchFamily="34" charset="77"/>
              </a:rPr>
              <a:t>과 더불어 최근 들어 각광 받고 있는 알고리즘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79A60-E2B5-DB47-8A7D-00DD43351CC0}"/>
              </a:ext>
            </a:extLst>
          </p:cNvPr>
          <p:cNvSpPr txBox="1"/>
          <p:nvPr/>
        </p:nvSpPr>
        <p:spPr>
          <a:xfrm>
            <a:off x="220109" y="6549601"/>
            <a:ext cx="66704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https://</a:t>
            </a:r>
            <a:r>
              <a:rPr lang="en-US" altLang="ko-KR" sz="9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towardsdatascience.com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/natural-language-processing-from-basics-to-using-rnn-and-lstm-ef6779e4ae66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816607-6BCD-254D-8864-1476C656EFC7}"/>
              </a:ext>
            </a:extLst>
          </p:cNvPr>
          <p:cNvSpPr txBox="1"/>
          <p:nvPr/>
        </p:nvSpPr>
        <p:spPr>
          <a:xfrm>
            <a:off x="1468161" y="3273170"/>
            <a:ext cx="50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시계열 예측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639FFB-7C03-6F46-B736-4820A926308A}"/>
              </a:ext>
            </a:extLst>
          </p:cNvPr>
          <p:cNvSpPr txBox="1"/>
          <p:nvPr/>
        </p:nvSpPr>
        <p:spPr>
          <a:xfrm>
            <a:off x="1468159" y="3920627"/>
            <a:ext cx="50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자연어 처리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3A04F4-243D-3D4E-8526-CBDFACE4026A}"/>
              </a:ext>
            </a:extLst>
          </p:cNvPr>
          <p:cNvSpPr txBox="1"/>
          <p:nvPr/>
        </p:nvSpPr>
        <p:spPr>
          <a:xfrm>
            <a:off x="1468160" y="4515984"/>
            <a:ext cx="50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음성 인식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572685-ECCA-8D44-A85E-9B531A6B7A9C}"/>
              </a:ext>
            </a:extLst>
          </p:cNvPr>
          <p:cNvSpPr txBox="1"/>
          <p:nvPr/>
        </p:nvSpPr>
        <p:spPr>
          <a:xfrm>
            <a:off x="1058779" y="2815389"/>
            <a:ext cx="2039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Applications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DC13D1-122B-5943-9459-0966AF182702}"/>
              </a:ext>
            </a:extLst>
          </p:cNvPr>
          <p:cNvSpPr txBox="1"/>
          <p:nvPr/>
        </p:nvSpPr>
        <p:spPr>
          <a:xfrm>
            <a:off x="4415913" y="2815389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구조</a:t>
            </a:r>
            <a:endParaRPr lang="en-US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F3E102-0760-804A-904C-5CFBEDB1F009}"/>
              </a:ext>
            </a:extLst>
          </p:cNvPr>
          <p:cNvSpPr txBox="1"/>
          <p:nvPr/>
        </p:nvSpPr>
        <p:spPr>
          <a:xfrm>
            <a:off x="4761584" y="3429000"/>
            <a:ext cx="677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One to one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C066AF-2EA9-0947-ACEE-CFF03BBA5DE2}"/>
              </a:ext>
            </a:extLst>
          </p:cNvPr>
          <p:cNvSpPr txBox="1"/>
          <p:nvPr/>
        </p:nvSpPr>
        <p:spPr>
          <a:xfrm>
            <a:off x="4761584" y="3990524"/>
            <a:ext cx="677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One to many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1F55AF-ABF4-4C48-BF77-6690F78B1A32}"/>
              </a:ext>
            </a:extLst>
          </p:cNvPr>
          <p:cNvSpPr txBox="1"/>
          <p:nvPr/>
        </p:nvSpPr>
        <p:spPr>
          <a:xfrm>
            <a:off x="4761584" y="4562703"/>
            <a:ext cx="677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Many to one</a:t>
            </a:r>
            <a:endParaRPr lang="ko-KR" alt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B45ADB5-48C7-D44A-972A-7E7837A83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59" t="12551" r="2110" b="19908"/>
          <a:stretch/>
        </p:blipFill>
        <p:spPr>
          <a:xfrm>
            <a:off x="9506298" y="4834695"/>
            <a:ext cx="1518772" cy="171490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DC3991E-92E2-6749-A672-F58DAECD5C72}"/>
              </a:ext>
            </a:extLst>
          </p:cNvPr>
          <p:cNvSpPr txBox="1"/>
          <p:nvPr/>
        </p:nvSpPr>
        <p:spPr>
          <a:xfrm>
            <a:off x="4761583" y="5137252"/>
            <a:ext cx="677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Many to many</a:t>
            </a:r>
            <a:endParaRPr lang="ko-KR" alt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302A286-9037-DC4F-B658-56E0E2C76A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45" t="14469" r="35087" b="21693"/>
          <a:stretch/>
        </p:blipFill>
        <p:spPr>
          <a:xfrm>
            <a:off x="7222936" y="4861168"/>
            <a:ext cx="1019883" cy="162091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5454451-FA47-F447-888F-AAEE7BF8F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99" t="12570" r="56157" b="22249"/>
          <a:stretch/>
        </p:blipFill>
        <p:spPr>
          <a:xfrm>
            <a:off x="9658565" y="2983886"/>
            <a:ext cx="1043876" cy="16240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629E472-7DD0-E340-8DB6-8303868D6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27" r="80223" b="21995"/>
          <a:stretch/>
        </p:blipFill>
        <p:spPr>
          <a:xfrm>
            <a:off x="7408053" y="2930058"/>
            <a:ext cx="911653" cy="163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72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B5A6-1B37-C24A-B9C2-95E5806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RNN (Recurrent Neural Network)</a:t>
            </a:r>
            <a:endParaRPr kumimoji="1" lang="ko-KR" alt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B5BFDA-F9AE-F043-8029-91256B208002}"/>
              </a:ext>
            </a:extLst>
          </p:cNvPr>
          <p:cNvSpPr/>
          <p:nvPr/>
        </p:nvSpPr>
        <p:spPr>
          <a:xfrm>
            <a:off x="1003790" y="1394033"/>
            <a:ext cx="10751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13131"/>
                </a:solidFill>
                <a:latin typeface="PT Sans" panose="020B0503020203020204" pitchFamily="34" charset="77"/>
              </a:rPr>
              <a:t>음성</a:t>
            </a:r>
            <a:r>
              <a:rPr lang="en-US" altLang="ko-KR" dirty="0">
                <a:solidFill>
                  <a:srgbClr val="313131"/>
                </a:solidFill>
                <a:latin typeface="PT Sans" panose="020B0503020203020204" pitchFamily="34" charset="77"/>
              </a:rPr>
              <a:t>, </a:t>
            </a:r>
            <a:r>
              <a:rPr lang="ko-KR" altLang="en-US" dirty="0">
                <a:solidFill>
                  <a:srgbClr val="313131"/>
                </a:solidFill>
                <a:latin typeface="PT Sans" panose="020B0503020203020204" pitchFamily="34" charset="77"/>
              </a:rPr>
              <a:t>문자 등 </a:t>
            </a:r>
            <a:r>
              <a:rPr lang="ko-KR" altLang="en-US" b="1" dirty="0">
                <a:solidFill>
                  <a:srgbClr val="313131"/>
                </a:solidFill>
                <a:latin typeface="PT Sans" panose="020B0503020203020204" pitchFamily="34" charset="77"/>
              </a:rPr>
              <a:t>순차적</a:t>
            </a:r>
            <a:r>
              <a:rPr lang="ko-KR" altLang="en-US" dirty="0">
                <a:solidFill>
                  <a:srgbClr val="313131"/>
                </a:solidFill>
                <a:latin typeface="PT Sans" panose="020B0503020203020204" pitchFamily="34" charset="77"/>
              </a:rPr>
              <a:t>으로 등장하는 데이터 처리에 적합한 모델</a:t>
            </a:r>
            <a:endParaRPr lang="en-US" altLang="ko-KR" dirty="0">
              <a:solidFill>
                <a:srgbClr val="313131"/>
              </a:solidFill>
              <a:latin typeface="PT Sans" panose="020B05030202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03030"/>
                </a:solidFill>
                <a:latin typeface="PT Sans" panose="020B0503020203020204" pitchFamily="34" charset="77"/>
              </a:rPr>
              <a:t>Convolutional Neural Networks(CNN)</a:t>
            </a:r>
            <a:r>
              <a:rPr lang="ko-KR" altLang="en-US" dirty="0">
                <a:solidFill>
                  <a:srgbClr val="313131"/>
                </a:solidFill>
                <a:latin typeface="PT Sans" panose="020B0503020203020204" pitchFamily="34" charset="77"/>
              </a:rPr>
              <a:t>과 더불어 최근 들어 각광 받고 있는 알고리즘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AB31E-EA9D-BC42-98DC-EF2E944B1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473" y="2504696"/>
            <a:ext cx="1162788" cy="2563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033E47-9F6E-FA4E-8D57-AAFFE5BA4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506" y="2445808"/>
            <a:ext cx="6202506" cy="2856912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AFE2CFAB-32BA-5F47-BFC0-EE764504FFEC}"/>
              </a:ext>
            </a:extLst>
          </p:cNvPr>
          <p:cNvSpPr/>
          <p:nvPr/>
        </p:nvSpPr>
        <p:spPr>
          <a:xfrm>
            <a:off x="3627590" y="3611724"/>
            <a:ext cx="670423" cy="28407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79A60-E2B5-DB47-8A7D-00DD43351CC0}"/>
              </a:ext>
            </a:extLst>
          </p:cNvPr>
          <p:cNvSpPr txBox="1"/>
          <p:nvPr/>
        </p:nvSpPr>
        <p:spPr>
          <a:xfrm>
            <a:off x="220109" y="6549601"/>
            <a:ext cx="66704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https://</a:t>
            </a:r>
            <a:r>
              <a:rPr lang="en-US" altLang="ko-KR" sz="9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towardsdatascience.com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/natural-language-processing-from-basics-to-using-rnn-and-lstm-ef6779e4ae66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1E9F6-5AD9-8848-93A5-9430AD1DA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206" y="190835"/>
            <a:ext cx="3314700" cy="1371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0E5690-B7B2-1341-9F32-21E86C6FA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5665810"/>
            <a:ext cx="23622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8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15551</TotalTime>
  <Words>1399</Words>
  <Application>Microsoft Macintosh PowerPoint</Application>
  <PresentationFormat>Widescreen</PresentationFormat>
  <Paragraphs>259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Lato</vt:lpstr>
      <vt:lpstr>맑은 고딕</vt:lpstr>
      <vt:lpstr>산돌고딕B</vt:lpstr>
      <vt:lpstr>Arial</vt:lpstr>
      <vt:lpstr>Cambria Math</vt:lpstr>
      <vt:lpstr>PT Sans</vt:lpstr>
      <vt:lpstr>Wingdings</vt:lpstr>
      <vt:lpstr>Office 테마</vt:lpstr>
      <vt:lpstr>3주차 스터디 발표</vt:lpstr>
      <vt:lpstr>NER (Named Entity Recognition)</vt:lpstr>
      <vt:lpstr>NER (Named Entity Recognition)</vt:lpstr>
      <vt:lpstr>NER (Named Entity Recognition)</vt:lpstr>
      <vt:lpstr>CNN (Convolutional Neural Network)</vt:lpstr>
      <vt:lpstr>CNN (Convolutional Neural Network)</vt:lpstr>
      <vt:lpstr>CNN (Convolution Neural Network)</vt:lpstr>
      <vt:lpstr>RNN (Recurrent Neural Network)</vt:lpstr>
      <vt:lpstr>RNN (Recurrent Neural Network)</vt:lpstr>
      <vt:lpstr>RNN (Recurrent Neural Network)</vt:lpstr>
      <vt:lpstr>LSTM (Long Short Term Memory)</vt:lpstr>
      <vt:lpstr>LSTM (Long Short Term Memory)</vt:lpstr>
      <vt:lpstr>EOD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1주차 스터디 발표</dc:title>
  <dc:creator>김하연</dc:creator>
  <cp:lastModifiedBy>김하연</cp:lastModifiedBy>
  <cp:revision>136</cp:revision>
  <dcterms:created xsi:type="dcterms:W3CDTF">2019-07-03T14:17:29Z</dcterms:created>
  <dcterms:modified xsi:type="dcterms:W3CDTF">2019-07-22T06:54:54Z</dcterms:modified>
</cp:coreProperties>
</file>